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handoutMasterIdLst>
    <p:handoutMasterId r:id="rId26"/>
  </p:handoutMasterIdLst>
  <p:sldIdLst>
    <p:sldId id="256" r:id="rId3"/>
    <p:sldId id="262" r:id="rId4"/>
    <p:sldId id="263" r:id="rId5"/>
    <p:sldId id="259" r:id="rId6"/>
    <p:sldId id="261" r:id="rId7"/>
    <p:sldId id="264" r:id="rId8"/>
    <p:sldId id="257" r:id="rId9"/>
    <p:sldId id="265" r:id="rId10"/>
    <p:sldId id="271" r:id="rId11"/>
    <p:sldId id="270" r:id="rId12"/>
    <p:sldId id="277" r:id="rId13"/>
    <p:sldId id="276" r:id="rId14"/>
    <p:sldId id="267" r:id="rId15"/>
    <p:sldId id="268" r:id="rId16"/>
    <p:sldId id="269" r:id="rId17"/>
    <p:sldId id="278" r:id="rId18"/>
    <p:sldId id="279" r:id="rId19"/>
    <p:sldId id="280" r:id="rId20"/>
    <p:sldId id="274" r:id="rId21"/>
    <p:sldId id="283" r:id="rId22"/>
    <p:sldId id="258" r:id="rId23"/>
    <p:sldId id="284" r:id="rId24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FF"/>
    <a:srgbClr val="000099"/>
    <a:srgbClr val="00FF00"/>
    <a:srgbClr val="00C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72" y="-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_____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4022521670620137E-2"/>
          <c:y val="3.7421259842519684E-2"/>
          <c:w val="0.84262572572377614"/>
          <c:h val="0.79047492246263984"/>
        </c:manualLayout>
      </c:layout>
      <c:lineChart>
        <c:grouping val="standard"/>
        <c:varyColors val="0"/>
        <c:ser>
          <c:idx val="0"/>
          <c:order val="0"/>
          <c:tx>
            <c:strRef>
              <c:f>卒業生数推移!$E$2</c:f>
              <c:strCache>
                <c:ptCount val="1"/>
                <c:pt idx="0">
                  <c:v>在校生数</c:v>
                </c:pt>
              </c:strCache>
            </c:strRef>
          </c:tx>
          <c:spPr>
            <a:ln w="63500">
              <a:solidFill>
                <a:schemeClr val="tx1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4.9542892670045212E-2"/>
                  <c:y val="-1.564486661975829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layout>
                <c:manualLayout>
                  <c:x val="6.7834343192636716E-3"/>
                  <c:y val="-2.3515905640114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delete val="1"/>
            </c:dLbl>
            <c:dLbl>
              <c:idx val="4"/>
              <c:layout>
                <c:manualLayout>
                  <c:x val="-4.0796626666509623E-3"/>
                  <c:y val="-7.1195623991804097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/>
                      <a:t>524 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layout>
                <c:manualLayout>
                  <c:x val="0"/>
                  <c:y val="-4.62771555946726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layout>
                <c:manualLayout>
                  <c:x val="0"/>
                  <c:y val="-3.55978119959020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9"/>
              <c:delete val="1"/>
            </c:dLbl>
            <c:dLbl>
              <c:idx val="20"/>
              <c:delete val="1"/>
            </c:dLbl>
            <c:dLbl>
              <c:idx val="21"/>
              <c:delete val="1"/>
            </c:dLbl>
            <c:dLbl>
              <c:idx val="22"/>
              <c:delete val="1"/>
            </c:dLbl>
            <c:dLbl>
              <c:idx val="23"/>
              <c:delete val="1"/>
            </c:dLbl>
            <c:dLbl>
              <c:idx val="24"/>
              <c:delete val="1"/>
            </c:dLbl>
            <c:dLbl>
              <c:idx val="25"/>
              <c:delete val="1"/>
            </c:dLbl>
            <c:dLbl>
              <c:idx val="26"/>
              <c:delete val="1"/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29"/>
              <c:delete val="1"/>
            </c:dLbl>
            <c:dLbl>
              <c:idx val="30"/>
              <c:delete val="1"/>
            </c:dLbl>
            <c:dLbl>
              <c:idx val="31"/>
              <c:layout>
                <c:manualLayout>
                  <c:x val="-1.1558892530674698E-2"/>
                  <c:y val="-3.9157593195492252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/>
                      <a:t>793  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2"/>
              <c:delete val="1"/>
            </c:dLbl>
            <c:dLbl>
              <c:idx val="33"/>
              <c:layout>
                <c:manualLayout>
                  <c:x val="0"/>
                  <c:y val="-3.55978119959020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4"/>
              <c:delete val="1"/>
            </c:dLbl>
            <c:dLbl>
              <c:idx val="35"/>
              <c:delete val="1"/>
            </c:dLbl>
            <c:dLbl>
              <c:idx val="36"/>
              <c:delete val="1"/>
            </c:dLbl>
            <c:dLbl>
              <c:idx val="37"/>
              <c:delete val="1"/>
            </c:dLbl>
            <c:dLbl>
              <c:idx val="38"/>
              <c:layout>
                <c:manualLayout>
                  <c:x val="0"/>
                  <c:y val="-3.55980922936342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9"/>
              <c:delete val="1"/>
            </c:dLbl>
            <c:dLbl>
              <c:idx val="40"/>
              <c:delete val="1"/>
            </c:dLbl>
            <c:dLbl>
              <c:idx val="41"/>
              <c:delete val="1"/>
            </c:dLbl>
            <c:dLbl>
              <c:idx val="42"/>
              <c:delete val="1"/>
            </c:dLbl>
            <c:dLbl>
              <c:idx val="43"/>
              <c:delete val="1"/>
            </c:dLbl>
            <c:dLbl>
              <c:idx val="44"/>
              <c:delete val="1"/>
            </c:dLbl>
            <c:dLbl>
              <c:idx val="45"/>
              <c:delete val="1"/>
            </c:dLbl>
            <c:dLbl>
              <c:idx val="46"/>
              <c:delete val="1"/>
            </c:dLbl>
            <c:dLbl>
              <c:idx val="47"/>
              <c:delete val="1"/>
            </c:dLbl>
            <c:dLbl>
              <c:idx val="48"/>
              <c:delete val="1"/>
            </c:dLbl>
            <c:dLbl>
              <c:idx val="49"/>
              <c:delete val="1"/>
            </c:dLbl>
            <c:dLbl>
              <c:idx val="50"/>
              <c:delete val="1"/>
            </c:dLbl>
            <c:dLbl>
              <c:idx val="51"/>
              <c:delete val="1"/>
            </c:dLbl>
            <c:dLbl>
              <c:idx val="52"/>
              <c:delete val="1"/>
            </c:dLbl>
            <c:dLbl>
              <c:idx val="53"/>
              <c:delete val="1"/>
            </c:dLbl>
            <c:dLbl>
              <c:idx val="54"/>
              <c:delete val="1"/>
            </c:dLbl>
            <c:dLbl>
              <c:idx val="55"/>
              <c:delete val="1"/>
            </c:dLbl>
            <c:dLbl>
              <c:idx val="56"/>
              <c:delete val="1"/>
            </c:dLbl>
            <c:dLbl>
              <c:idx val="57"/>
              <c:delete val="1"/>
            </c:dLbl>
            <c:dLbl>
              <c:idx val="58"/>
              <c:delete val="1"/>
            </c:dLbl>
            <c:dLbl>
              <c:idx val="59"/>
              <c:delete val="1"/>
            </c:dLbl>
            <c:dLbl>
              <c:idx val="60"/>
              <c:delete val="1"/>
            </c:dLbl>
            <c:dLbl>
              <c:idx val="61"/>
              <c:delete val="1"/>
            </c:dLbl>
            <c:dLbl>
              <c:idx val="62"/>
              <c:delete val="1"/>
            </c:dLbl>
            <c:dLbl>
              <c:idx val="63"/>
              <c:delete val="1"/>
            </c:dLbl>
            <c:dLbl>
              <c:idx val="64"/>
              <c:delete val="1"/>
            </c:dLbl>
            <c:dLbl>
              <c:idx val="65"/>
              <c:delete val="1"/>
            </c:dLbl>
            <c:dLbl>
              <c:idx val="66"/>
              <c:layout>
                <c:manualLayout>
                  <c:x val="-6.7993485474557051E-3"/>
                  <c:y val="-4.27173743950824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卒業生数推移!$D$3:$D$69</c:f>
              <c:strCache>
                <c:ptCount val="67"/>
                <c:pt idx="0">
                  <c:v>昭２３年度</c:v>
                </c:pt>
                <c:pt idx="2">
                  <c:v>昭２５年度</c:v>
                </c:pt>
                <c:pt idx="4">
                  <c:v>昭２７年度</c:v>
                </c:pt>
                <c:pt idx="10">
                  <c:v>昭３３年度</c:v>
                </c:pt>
                <c:pt idx="31">
                  <c:v>昭５４年度</c:v>
                </c:pt>
                <c:pt idx="33">
                  <c:v>昭５６年度</c:v>
                </c:pt>
                <c:pt idx="38">
                  <c:v>昭６１年度</c:v>
                </c:pt>
                <c:pt idx="66">
                  <c:v>平２６年度</c:v>
                </c:pt>
              </c:strCache>
            </c:strRef>
          </c:cat>
          <c:val>
            <c:numRef>
              <c:f>卒業生数推移!$E$3:$E$69</c:f>
              <c:numCache>
                <c:formatCode>#,##0_ </c:formatCode>
                <c:ptCount val="67"/>
                <c:pt idx="0">
                  <c:v>46</c:v>
                </c:pt>
                <c:pt idx="1">
                  <c:v>151</c:v>
                </c:pt>
                <c:pt idx="2">
                  <c:v>258</c:v>
                </c:pt>
                <c:pt idx="3">
                  <c:v>422</c:v>
                </c:pt>
                <c:pt idx="4">
                  <c:v>524</c:v>
                </c:pt>
                <c:pt idx="5">
                  <c:v>560</c:v>
                </c:pt>
                <c:pt idx="6">
                  <c:v>481</c:v>
                </c:pt>
                <c:pt idx="7">
                  <c:v>395</c:v>
                </c:pt>
                <c:pt idx="8">
                  <c:v>421</c:v>
                </c:pt>
                <c:pt idx="9">
                  <c:v>455</c:v>
                </c:pt>
                <c:pt idx="10">
                  <c:v>495</c:v>
                </c:pt>
                <c:pt idx="11">
                  <c:v>479</c:v>
                </c:pt>
                <c:pt idx="12">
                  <c:v>486</c:v>
                </c:pt>
                <c:pt idx="13">
                  <c:v>459</c:v>
                </c:pt>
                <c:pt idx="14">
                  <c:v>479</c:v>
                </c:pt>
                <c:pt idx="15">
                  <c:v>520</c:v>
                </c:pt>
                <c:pt idx="16">
                  <c:v>649</c:v>
                </c:pt>
                <c:pt idx="17">
                  <c:v>741</c:v>
                </c:pt>
                <c:pt idx="18">
                  <c:v>768</c:v>
                </c:pt>
                <c:pt idx="19">
                  <c:v>748</c:v>
                </c:pt>
                <c:pt idx="20">
                  <c:v>706</c:v>
                </c:pt>
                <c:pt idx="21">
                  <c:v>700</c:v>
                </c:pt>
                <c:pt idx="22">
                  <c:v>666</c:v>
                </c:pt>
                <c:pt idx="23">
                  <c:v>638</c:v>
                </c:pt>
                <c:pt idx="24">
                  <c:v>591</c:v>
                </c:pt>
                <c:pt idx="25">
                  <c:v>587</c:v>
                </c:pt>
                <c:pt idx="26">
                  <c:v>623</c:v>
                </c:pt>
                <c:pt idx="27">
                  <c:v>713</c:v>
                </c:pt>
                <c:pt idx="28">
                  <c:v>752</c:v>
                </c:pt>
                <c:pt idx="29">
                  <c:v>787</c:v>
                </c:pt>
                <c:pt idx="30">
                  <c:v>778</c:v>
                </c:pt>
                <c:pt idx="31">
                  <c:v>793</c:v>
                </c:pt>
                <c:pt idx="32">
                  <c:v>768</c:v>
                </c:pt>
                <c:pt idx="33">
                  <c:v>747</c:v>
                </c:pt>
                <c:pt idx="34">
                  <c:v>724</c:v>
                </c:pt>
                <c:pt idx="35">
                  <c:v>716</c:v>
                </c:pt>
                <c:pt idx="36">
                  <c:v>687</c:v>
                </c:pt>
                <c:pt idx="37">
                  <c:v>623</c:v>
                </c:pt>
                <c:pt idx="38">
                  <c:v>584</c:v>
                </c:pt>
                <c:pt idx="39">
                  <c:v>566</c:v>
                </c:pt>
                <c:pt idx="40">
                  <c:v>560</c:v>
                </c:pt>
                <c:pt idx="41">
                  <c:v>563</c:v>
                </c:pt>
                <c:pt idx="42">
                  <c:v>526</c:v>
                </c:pt>
                <c:pt idx="43">
                  <c:v>545</c:v>
                </c:pt>
                <c:pt idx="44">
                  <c:v>537</c:v>
                </c:pt>
                <c:pt idx="45">
                  <c:v>539</c:v>
                </c:pt>
                <c:pt idx="46">
                  <c:v>510</c:v>
                </c:pt>
                <c:pt idx="47">
                  <c:v>491</c:v>
                </c:pt>
                <c:pt idx="48">
                  <c:v>499</c:v>
                </c:pt>
                <c:pt idx="49">
                  <c:v>507</c:v>
                </c:pt>
                <c:pt idx="50">
                  <c:v>512</c:v>
                </c:pt>
                <c:pt idx="51">
                  <c:v>500</c:v>
                </c:pt>
                <c:pt idx="52">
                  <c:v>494</c:v>
                </c:pt>
                <c:pt idx="53">
                  <c:v>447</c:v>
                </c:pt>
                <c:pt idx="54">
                  <c:v>427</c:v>
                </c:pt>
                <c:pt idx="55">
                  <c:v>410</c:v>
                </c:pt>
                <c:pt idx="56">
                  <c:v>398</c:v>
                </c:pt>
                <c:pt idx="57">
                  <c:v>348</c:v>
                </c:pt>
                <c:pt idx="58">
                  <c:v>308</c:v>
                </c:pt>
                <c:pt idx="59">
                  <c:v>294</c:v>
                </c:pt>
                <c:pt idx="60">
                  <c:v>312</c:v>
                </c:pt>
                <c:pt idx="61">
                  <c:v>306</c:v>
                </c:pt>
                <c:pt idx="62">
                  <c:v>284</c:v>
                </c:pt>
                <c:pt idx="63">
                  <c:v>235</c:v>
                </c:pt>
                <c:pt idx="64">
                  <c:v>202</c:v>
                </c:pt>
                <c:pt idx="65">
                  <c:v>174</c:v>
                </c:pt>
                <c:pt idx="66">
                  <c:v>165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卒業生数推移!$F$2</c:f>
              <c:strCache>
                <c:ptCount val="1"/>
                <c:pt idx="0">
                  <c:v>普通科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卒業生数推移!$D$3:$D$69</c:f>
              <c:strCache>
                <c:ptCount val="67"/>
                <c:pt idx="0">
                  <c:v>昭２３年度</c:v>
                </c:pt>
                <c:pt idx="2">
                  <c:v>昭２５年度</c:v>
                </c:pt>
                <c:pt idx="4">
                  <c:v>昭２７年度</c:v>
                </c:pt>
                <c:pt idx="10">
                  <c:v>昭３３年度</c:v>
                </c:pt>
                <c:pt idx="31">
                  <c:v>昭５４年度</c:v>
                </c:pt>
                <c:pt idx="33">
                  <c:v>昭５６年度</c:v>
                </c:pt>
                <c:pt idx="38">
                  <c:v>昭６１年度</c:v>
                </c:pt>
                <c:pt idx="66">
                  <c:v>平２６年度</c:v>
                </c:pt>
              </c:strCache>
            </c:strRef>
          </c:cat>
          <c:val>
            <c:numRef>
              <c:f>卒業生数推移!$F$3:$F$69</c:f>
              <c:numCache>
                <c:formatCode>General</c:formatCode>
                <c:ptCount val="67"/>
                <c:pt idx="2" formatCode="#,##0_ ">
                  <c:v>46</c:v>
                </c:pt>
                <c:pt idx="3" formatCode="#,##0_ ">
                  <c:v>105</c:v>
                </c:pt>
                <c:pt idx="4" formatCode="#,##0_ ">
                  <c:v>75</c:v>
                </c:pt>
                <c:pt idx="5" formatCode="#,##0_ ">
                  <c:v>81</c:v>
                </c:pt>
                <c:pt idx="6" formatCode="#,##0_ ">
                  <c:v>95</c:v>
                </c:pt>
                <c:pt idx="7" formatCode="#,##0_ ">
                  <c:v>85</c:v>
                </c:pt>
                <c:pt idx="8" formatCode="#,##0_ ">
                  <c:v>83</c:v>
                </c:pt>
                <c:pt idx="9" formatCode="#,##0_ ">
                  <c:v>79</c:v>
                </c:pt>
                <c:pt idx="10" formatCode="#,##0_ ">
                  <c:v>81</c:v>
                </c:pt>
                <c:pt idx="11" formatCode="#,##0_ ">
                  <c:v>83</c:v>
                </c:pt>
                <c:pt idx="12" formatCode="#,##0_ ">
                  <c:v>74</c:v>
                </c:pt>
                <c:pt idx="13" formatCode="#,##0_ ">
                  <c:v>86</c:v>
                </c:pt>
                <c:pt idx="14" formatCode="#,##0_ ">
                  <c:v>92</c:v>
                </c:pt>
                <c:pt idx="15" formatCode="#,##0_ ">
                  <c:v>79</c:v>
                </c:pt>
                <c:pt idx="16" formatCode="#,##0_ ">
                  <c:v>94</c:v>
                </c:pt>
                <c:pt idx="17" formatCode="#,##0_ ">
                  <c:v>112</c:v>
                </c:pt>
                <c:pt idx="18" formatCode="#,##0_ ">
                  <c:v>154</c:v>
                </c:pt>
                <c:pt idx="19" formatCode="#,##0_ ">
                  <c:v>153</c:v>
                </c:pt>
                <c:pt idx="20" formatCode="#,##0_ ">
                  <c:v>146</c:v>
                </c:pt>
                <c:pt idx="21" formatCode="#,##0_ ">
                  <c:v>147</c:v>
                </c:pt>
                <c:pt idx="22" formatCode="#,##0_ ">
                  <c:v>142</c:v>
                </c:pt>
                <c:pt idx="23" formatCode="#,##0_ ">
                  <c:v>134</c:v>
                </c:pt>
                <c:pt idx="24" formatCode="#,##0_ ">
                  <c:v>130</c:v>
                </c:pt>
                <c:pt idx="25" formatCode="#,##0_ ">
                  <c:v>134</c:v>
                </c:pt>
                <c:pt idx="26" formatCode="#,##0_ ">
                  <c:v>129</c:v>
                </c:pt>
                <c:pt idx="27" formatCode="#,##0_ ">
                  <c:v>136</c:v>
                </c:pt>
                <c:pt idx="28" formatCode="#,##0_ ">
                  <c:v>168</c:v>
                </c:pt>
                <c:pt idx="29" formatCode="#,##0_ ">
                  <c:v>218</c:v>
                </c:pt>
                <c:pt idx="30" formatCode="#,##0_ ">
                  <c:v>206</c:v>
                </c:pt>
                <c:pt idx="31" formatCode="#,##0_ ">
                  <c:v>216</c:v>
                </c:pt>
                <c:pt idx="32" formatCode="#,##0_ ">
                  <c:v>213</c:v>
                </c:pt>
                <c:pt idx="33" formatCode="#,##0_ ">
                  <c:v>210</c:v>
                </c:pt>
                <c:pt idx="34" formatCode="#,##0_ ">
                  <c:v>212</c:v>
                </c:pt>
                <c:pt idx="35" formatCode="#,##0_ ">
                  <c:v>215</c:v>
                </c:pt>
                <c:pt idx="36" formatCode="#,##0_ ">
                  <c:v>213</c:v>
                </c:pt>
                <c:pt idx="37" formatCode="#,##0_ ">
                  <c:v>216</c:v>
                </c:pt>
                <c:pt idx="38" formatCode="#,##0_ ">
                  <c:v>201</c:v>
                </c:pt>
                <c:pt idx="39" formatCode="#,##0_ ">
                  <c:v>172</c:v>
                </c:pt>
                <c:pt idx="40" formatCode="#,##0_ ">
                  <c:v>194</c:v>
                </c:pt>
                <c:pt idx="41" formatCode="#,##0_ ">
                  <c:v>200</c:v>
                </c:pt>
                <c:pt idx="42" formatCode="#,##0_ ">
                  <c:v>166</c:v>
                </c:pt>
                <c:pt idx="43" formatCode="#,##0_ ">
                  <c:v>197</c:v>
                </c:pt>
                <c:pt idx="44" formatCode="#,##0_ ">
                  <c:v>163</c:v>
                </c:pt>
                <c:pt idx="45" formatCode="#,##0_ ">
                  <c:v>185</c:v>
                </c:pt>
                <c:pt idx="46" formatCode="#,##0_ ">
                  <c:v>189</c:v>
                </c:pt>
                <c:pt idx="47" formatCode="#,##0_ ">
                  <c:v>165</c:v>
                </c:pt>
                <c:pt idx="48" formatCode="#,##0_ ">
                  <c:v>156</c:v>
                </c:pt>
                <c:pt idx="49" formatCode="#,##0_ ">
                  <c:v>170</c:v>
                </c:pt>
                <c:pt idx="50" formatCode="#,##0_ ">
                  <c:v>173</c:v>
                </c:pt>
                <c:pt idx="51" formatCode="#,##0_ ">
                  <c:v>164</c:v>
                </c:pt>
                <c:pt idx="52" formatCode="#,##0_ ">
                  <c:v>175</c:v>
                </c:pt>
                <c:pt idx="53" formatCode="#,##0_ ">
                  <c:v>161</c:v>
                </c:pt>
                <c:pt idx="54" formatCode="#,##0_ ">
                  <c:v>158</c:v>
                </c:pt>
                <c:pt idx="55" formatCode="#,##0_ ">
                  <c:v>128</c:v>
                </c:pt>
                <c:pt idx="56" formatCode="#,##0_ ">
                  <c:v>141</c:v>
                </c:pt>
                <c:pt idx="57" formatCode="#,##0_ ">
                  <c:v>141</c:v>
                </c:pt>
                <c:pt idx="58" formatCode="#,##0_ ">
                  <c:v>116</c:v>
                </c:pt>
                <c:pt idx="59" formatCode="#,##0_ ">
                  <c:v>91</c:v>
                </c:pt>
                <c:pt idx="60" formatCode="#,##0_ ">
                  <c:v>101</c:v>
                </c:pt>
                <c:pt idx="61" formatCode="#,##0_ ">
                  <c:v>102</c:v>
                </c:pt>
                <c:pt idx="62" formatCode="#,##0_ ">
                  <c:v>109</c:v>
                </c:pt>
                <c:pt idx="63" formatCode="#,##0_ ">
                  <c:v>95</c:v>
                </c:pt>
                <c:pt idx="64" formatCode="#,##0_ ">
                  <c:v>80</c:v>
                </c:pt>
                <c:pt idx="65" formatCode="#,##0_ ">
                  <c:v>60</c:v>
                </c:pt>
                <c:pt idx="66" formatCode="#,##0_ ">
                  <c:v>62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卒業生数推移!$G$2</c:f>
              <c:strCache>
                <c:ptCount val="1"/>
                <c:pt idx="0">
                  <c:v>家政科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卒業生数推移!$D$3:$D$69</c:f>
              <c:strCache>
                <c:ptCount val="67"/>
                <c:pt idx="0">
                  <c:v>昭２３年度</c:v>
                </c:pt>
                <c:pt idx="2">
                  <c:v>昭２５年度</c:v>
                </c:pt>
                <c:pt idx="4">
                  <c:v>昭２７年度</c:v>
                </c:pt>
                <c:pt idx="10">
                  <c:v>昭３３年度</c:v>
                </c:pt>
                <c:pt idx="31">
                  <c:v>昭５４年度</c:v>
                </c:pt>
                <c:pt idx="33">
                  <c:v>昭５６年度</c:v>
                </c:pt>
                <c:pt idx="38">
                  <c:v>昭６１年度</c:v>
                </c:pt>
                <c:pt idx="66">
                  <c:v>平２６年度</c:v>
                </c:pt>
              </c:strCache>
            </c:strRef>
          </c:cat>
          <c:val>
            <c:numRef>
              <c:f>卒業生数推移!$G$3:$G$69</c:f>
              <c:numCache>
                <c:formatCode>General</c:formatCode>
                <c:ptCount val="67"/>
                <c:pt idx="10" formatCode="#,##0_ ">
                  <c:v>36</c:v>
                </c:pt>
                <c:pt idx="11" formatCode="#,##0_ ">
                  <c:v>29</c:v>
                </c:pt>
                <c:pt idx="12" formatCode="#,##0_ ">
                  <c:v>23</c:v>
                </c:pt>
                <c:pt idx="13" formatCode="#,##0_ ">
                  <c:v>30</c:v>
                </c:pt>
                <c:pt idx="14" formatCode="#,##0_ ">
                  <c:v>32</c:v>
                </c:pt>
                <c:pt idx="15" formatCode="#,##0_ ">
                  <c:v>16</c:v>
                </c:pt>
                <c:pt idx="16" formatCode="#,##0_ ">
                  <c:v>36</c:v>
                </c:pt>
                <c:pt idx="17" formatCode="#,##0_ ">
                  <c:v>54</c:v>
                </c:pt>
                <c:pt idx="18" formatCode="#,##0_ ">
                  <c:v>54</c:v>
                </c:pt>
                <c:pt idx="19" formatCode="#,##0_ ">
                  <c:v>52</c:v>
                </c:pt>
                <c:pt idx="20" formatCode="#,##0_ ">
                  <c:v>43</c:v>
                </c:pt>
                <c:pt idx="21" formatCode="#,##0_ ">
                  <c:v>39</c:v>
                </c:pt>
                <c:pt idx="22" formatCode="#,##0_ ">
                  <c:v>30</c:v>
                </c:pt>
                <c:pt idx="23" formatCode="#,##0_ ">
                  <c:v>47</c:v>
                </c:pt>
                <c:pt idx="24" formatCode="#,##0_ ">
                  <c:v>40</c:v>
                </c:pt>
                <c:pt idx="25" formatCode="#,##0_ ">
                  <c:v>40</c:v>
                </c:pt>
                <c:pt idx="26" formatCode="#,##0_ ">
                  <c:v>31</c:v>
                </c:pt>
                <c:pt idx="27" formatCode="#,##0_ ">
                  <c:v>44</c:v>
                </c:pt>
                <c:pt idx="28" formatCode="#,##0_ ">
                  <c:v>44</c:v>
                </c:pt>
                <c:pt idx="29" formatCode="#,##0_ ">
                  <c:v>46</c:v>
                </c:pt>
                <c:pt idx="30" formatCode="#,##0_ ">
                  <c:v>32</c:v>
                </c:pt>
                <c:pt idx="31" formatCode="#,##0_ ">
                  <c:v>43</c:v>
                </c:pt>
                <c:pt idx="32" formatCode="#,##0_ ">
                  <c:v>42</c:v>
                </c:pt>
                <c:pt idx="33" formatCode="#,##0_ ">
                  <c:v>43</c:v>
                </c:pt>
                <c:pt idx="34" formatCode="#,##0_ ">
                  <c:v>29</c:v>
                </c:pt>
                <c:pt idx="35" formatCode="#,##0_ ">
                  <c:v>32</c:v>
                </c:pt>
                <c:pt idx="36" formatCode="#,##0_ ">
                  <c:v>23</c:v>
                </c:pt>
                <c:pt idx="37" formatCode="#,##0_ ">
                  <c:v>17</c:v>
                </c:pt>
                <c:pt idx="38" formatCode="#,##0_ ">
                  <c:v>17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卒業生数推移!$H$2</c:f>
              <c:strCache>
                <c:ptCount val="1"/>
                <c:pt idx="0">
                  <c:v>定時制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卒業生数推移!$D$3:$D$69</c:f>
              <c:strCache>
                <c:ptCount val="67"/>
                <c:pt idx="0">
                  <c:v>昭２３年度</c:v>
                </c:pt>
                <c:pt idx="2">
                  <c:v>昭２５年度</c:v>
                </c:pt>
                <c:pt idx="4">
                  <c:v>昭２７年度</c:v>
                </c:pt>
                <c:pt idx="10">
                  <c:v>昭３３年度</c:v>
                </c:pt>
                <c:pt idx="31">
                  <c:v>昭５４年度</c:v>
                </c:pt>
                <c:pt idx="33">
                  <c:v>昭５６年度</c:v>
                </c:pt>
                <c:pt idx="38">
                  <c:v>昭６１年度</c:v>
                </c:pt>
                <c:pt idx="66">
                  <c:v>平２６年度</c:v>
                </c:pt>
              </c:strCache>
            </c:strRef>
          </c:cat>
          <c:val>
            <c:numRef>
              <c:f>卒業生数推移!$H$3:$H$69</c:f>
              <c:numCache>
                <c:formatCode>General</c:formatCode>
                <c:ptCount val="67"/>
                <c:pt idx="4" formatCode="#,##0_ ">
                  <c:v>32</c:v>
                </c:pt>
                <c:pt idx="5" formatCode="#,##0_ ">
                  <c:v>129</c:v>
                </c:pt>
                <c:pt idx="6" formatCode="#,##0_ ">
                  <c:v>112</c:v>
                </c:pt>
                <c:pt idx="7" formatCode="#,##0_ ">
                  <c:v>58</c:v>
                </c:pt>
                <c:pt idx="8" formatCode="#,##0_ ">
                  <c:v>48</c:v>
                </c:pt>
                <c:pt idx="9" formatCode="#,##0_ ">
                  <c:v>42</c:v>
                </c:pt>
                <c:pt idx="10" formatCode="#,##0_ ">
                  <c:v>52</c:v>
                </c:pt>
                <c:pt idx="11" formatCode="#,##0_ ">
                  <c:v>53</c:v>
                </c:pt>
                <c:pt idx="12" formatCode="#,##0_ ">
                  <c:v>64</c:v>
                </c:pt>
                <c:pt idx="13" formatCode="#,##0_ ">
                  <c:v>37</c:v>
                </c:pt>
                <c:pt idx="14" formatCode="#,##0_ ">
                  <c:v>48</c:v>
                </c:pt>
                <c:pt idx="15" formatCode="#,##0_ ">
                  <c:v>39</c:v>
                </c:pt>
                <c:pt idx="16" formatCode="#,##0_ ">
                  <c:v>43</c:v>
                </c:pt>
                <c:pt idx="17" formatCode="#,##0_ ">
                  <c:v>47</c:v>
                </c:pt>
                <c:pt idx="18" formatCode="#,##0_ ">
                  <c:v>55</c:v>
                </c:pt>
                <c:pt idx="19" formatCode="#,##0_ ">
                  <c:v>60</c:v>
                </c:pt>
                <c:pt idx="20" formatCode="#,##0_ ">
                  <c:v>51</c:v>
                </c:pt>
                <c:pt idx="21" formatCode="#,##0_ ">
                  <c:v>57</c:v>
                </c:pt>
                <c:pt idx="22" formatCode="#,##0_ ">
                  <c:v>51</c:v>
                </c:pt>
                <c:pt idx="23" formatCode="#,##0_ ">
                  <c:v>53</c:v>
                </c:pt>
                <c:pt idx="24" formatCode="#,##0_ ">
                  <c:v>39</c:v>
                </c:pt>
                <c:pt idx="25" formatCode="#,##0_ ">
                  <c:v>21</c:v>
                </c:pt>
                <c:pt idx="26" formatCode="#,##0_ ">
                  <c:v>27</c:v>
                </c:pt>
                <c:pt idx="27" formatCode="#,##0_ ">
                  <c:v>25</c:v>
                </c:pt>
                <c:pt idx="28" formatCode="#,##0_ ">
                  <c:v>19</c:v>
                </c:pt>
                <c:pt idx="29" formatCode="#,##0_ ">
                  <c:v>13</c:v>
                </c:pt>
                <c:pt idx="30" formatCode="#,##0_ ">
                  <c:v>6</c:v>
                </c:pt>
                <c:pt idx="31" formatCode="#,##0_ ">
                  <c:v>7</c:v>
                </c:pt>
                <c:pt idx="32" formatCode="#,##0_ ">
                  <c:v>13</c:v>
                </c:pt>
                <c:pt idx="33" formatCode="#,##0_ ">
                  <c:v>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035776"/>
        <c:axId val="73037312"/>
      </c:lineChart>
      <c:catAx>
        <c:axId val="73035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eaVert"/>
          <a:lstStyle/>
          <a:p>
            <a:pPr>
              <a:defRPr sz="1400" b="0" i="0" baseline="0"/>
            </a:pPr>
            <a:endParaRPr lang="ja-JP"/>
          </a:p>
        </c:txPr>
        <c:crossAx val="73037312"/>
        <c:crosses val="autoZero"/>
        <c:auto val="1"/>
        <c:lblAlgn val="ctr"/>
        <c:lblOffset val="100"/>
        <c:noMultiLvlLbl val="0"/>
      </c:catAx>
      <c:valAx>
        <c:axId val="73037312"/>
        <c:scaling>
          <c:orientation val="minMax"/>
          <c:max val="800"/>
          <c:min val="0"/>
        </c:scaling>
        <c:delete val="0"/>
        <c:axPos val="l"/>
        <c:majorGridlines/>
        <c:numFmt formatCode="#,##0_ " sourceLinked="1"/>
        <c:majorTickMark val="out"/>
        <c:minorTickMark val="none"/>
        <c:tickLblPos val="nextTo"/>
        <c:txPr>
          <a:bodyPr rot="0" vert="horz" anchor="ctr" anchorCtr="0"/>
          <a:lstStyle/>
          <a:p>
            <a:pPr>
              <a:defRPr baseline="0"/>
            </a:pPr>
            <a:endParaRPr lang="ja-JP"/>
          </a:p>
        </c:txPr>
        <c:crossAx val="73035776"/>
        <c:crosses val="autoZero"/>
        <c:crossBetween val="between"/>
        <c:majorUnit val="200"/>
        <c:minorUnit val="2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2000" baseline="0"/>
      </a:pPr>
      <a:endParaRPr lang="ja-JP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EE2BA-3EAB-491B-93BE-B1AAA284025D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6200C-582A-41A9-B7D8-D512685B3BB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1804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>
              <a:defRPr sz="1200"/>
            </a:lvl1pPr>
          </a:lstStyle>
          <a:p>
            <a:fld id="{00C221C0-4D55-42B9-9FB3-9238B15D7070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72050" cy="3729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6" tIns="46118" rIns="92236" bIns="4611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</p:spPr>
        <p:txBody>
          <a:bodyPr vert="horz" lIns="92236" tIns="46118" rIns="92236" bIns="46118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r">
              <a:defRPr sz="1200"/>
            </a:lvl1pPr>
          </a:lstStyle>
          <a:p>
            <a:fld id="{9658B834-F6A3-49E1-8D2E-D8AD70CB922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85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lang="ja-JP" altLang="en-US" smtClean="0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lang="ja-JP" altLang="en-US" smtClean="0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297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8E1E04-A0F6-450C-8D4A-25F112CDD16B}" type="slidenum">
              <a:rPr lang="ja-JP" altLang="en-US" smtClean="0">
                <a:ea typeface="ＭＳ Ｐゴシック" charset="-128"/>
              </a:rPr>
              <a:pPr/>
              <a:t>21</a:t>
            </a:fld>
            <a:endParaRPr lang="ja-JP" altLang="en-US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lang="ja-JP" altLang="en-US" smtClean="0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4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58B834-F6A3-49E1-8D2E-D8AD70CB922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3285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37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4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9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7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13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26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9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84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64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20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2014/11/13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2014/11/13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7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00B050"/>
            </a:gs>
            <a:gs pos="6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6000" b="1" dirty="0" smtClean="0">
                <a:latin typeface="HGP行書体" pitchFamily="66" charset="-128"/>
                <a:ea typeface="HGP行書体" pitchFamily="66" charset="-128"/>
              </a:rPr>
              <a:t>これからの育友会の役割</a:t>
            </a:r>
            <a:r>
              <a:rPr kumimoji="1" lang="en-US" altLang="ja-JP" sz="6000" b="1" dirty="0" smtClean="0">
                <a:latin typeface="HGP行書体" pitchFamily="66" charset="-128"/>
                <a:ea typeface="HGP行書体" pitchFamily="66" charset="-128"/>
              </a:rPr>
              <a:t/>
            </a:r>
            <a:br>
              <a:rPr kumimoji="1" lang="en-US" altLang="ja-JP" sz="6000" b="1" dirty="0" smtClean="0">
                <a:latin typeface="HGP行書体" pitchFamily="66" charset="-128"/>
                <a:ea typeface="HGP行書体" pitchFamily="66" charset="-128"/>
              </a:rPr>
            </a:br>
            <a:r>
              <a:rPr lang="ja-JP" altLang="en-US" sz="4000" b="1" dirty="0" smtClean="0">
                <a:latin typeface="HGP行書体" pitchFamily="66" charset="-128"/>
                <a:ea typeface="HGP行書体" pitchFamily="66" charset="-128"/>
              </a:rPr>
              <a:t>～西彼杵高校の育友会活動～</a:t>
            </a:r>
            <a:endParaRPr kumimoji="1"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347864" y="4509120"/>
            <a:ext cx="4712568" cy="1080120"/>
          </a:xfrm>
        </p:spPr>
        <p:txBody>
          <a:bodyPr>
            <a:normAutofit/>
          </a:bodyPr>
          <a:lstStyle/>
          <a:p>
            <a:pPr algn="r"/>
            <a:r>
              <a:rPr kumimoji="1" lang="ja-JP" altLang="en-US" sz="2400" b="1" dirty="0" smtClean="0">
                <a:solidFill>
                  <a:schemeClr val="tx1"/>
                </a:solidFill>
              </a:rPr>
              <a:t>長崎県立西彼杵高等学校育友会</a:t>
            </a:r>
            <a:endParaRPr kumimoji="1" lang="en-US" altLang="ja-JP" sz="2400" b="1" dirty="0" smtClean="0">
              <a:solidFill>
                <a:schemeClr val="tx1"/>
              </a:solidFill>
            </a:endParaRPr>
          </a:p>
          <a:p>
            <a:pPr algn="r"/>
            <a:r>
              <a:rPr lang="ja-JP" altLang="en-US" sz="2400" b="1" dirty="0" smtClean="0">
                <a:solidFill>
                  <a:schemeClr val="tx1"/>
                </a:solidFill>
              </a:rPr>
              <a:t>会長　西村　和義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8488" y="404664"/>
            <a:ext cx="7776864" cy="72008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b="1" dirty="0" smtClean="0">
                <a:latin typeface="+mj-ea"/>
              </a:rPr>
              <a:t>育友会活動の現状　</a:t>
            </a:r>
            <a:r>
              <a:rPr kumimoji="1" lang="ja-JP" altLang="en-US" sz="3200" b="1" dirty="0" smtClean="0">
                <a:latin typeface="+mj-ea"/>
              </a:rPr>
              <a:t>「総務委員会」</a:t>
            </a:r>
            <a:endParaRPr kumimoji="1"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67544" y="1412776"/>
            <a:ext cx="7776864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b="1" dirty="0" smtClean="0">
                <a:latin typeface="+mj-ea"/>
              </a:rPr>
              <a:t>〔</a:t>
            </a:r>
            <a:r>
              <a:rPr lang="ja-JP" altLang="en-US" sz="3200" b="1" dirty="0" smtClean="0">
                <a:latin typeface="+mj-ea"/>
              </a:rPr>
              <a:t>育友会講演会・総会（５月）</a:t>
            </a:r>
            <a:r>
              <a:rPr lang="en-US" altLang="ja-JP" sz="3200" b="1" dirty="0" smtClean="0">
                <a:latin typeface="+mj-ea"/>
              </a:rPr>
              <a:t>〕</a:t>
            </a:r>
          </a:p>
          <a:p>
            <a:pPr algn="l"/>
            <a:endParaRPr lang="en-US" altLang="ja-JP" sz="1200" b="1" dirty="0" smtClean="0">
              <a:latin typeface="+mj-ea"/>
              <a:ea typeface="HGP行書体" pitchFamily="66" charset="-128"/>
            </a:endParaRPr>
          </a:p>
          <a:p>
            <a:pPr algn="l"/>
            <a:r>
              <a:rPr lang="ja-JP" altLang="en-US" sz="3200" b="1" dirty="0">
                <a:latin typeface="+mj-ea"/>
                <a:ea typeface="HGP行書体" pitchFamily="66" charset="-128"/>
              </a:rPr>
              <a:t>　</a:t>
            </a:r>
            <a:r>
              <a:rPr lang="ja-JP" altLang="en-US" sz="3200" b="1" dirty="0" smtClean="0">
                <a:latin typeface="+mj-ea"/>
              </a:rPr>
              <a:t>総会出席率　</a:t>
            </a:r>
            <a:endParaRPr lang="ja-JP" altLang="en-US" sz="2800" b="1" dirty="0">
              <a:latin typeface="+mj-ea"/>
            </a:endParaRP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648086"/>
              </p:ext>
            </p:extLst>
          </p:nvPr>
        </p:nvGraphicFramePr>
        <p:xfrm>
          <a:off x="346144" y="2815762"/>
          <a:ext cx="8546338" cy="2209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2656"/>
                <a:gridCol w="1091821"/>
                <a:gridCol w="1105469"/>
                <a:gridCol w="1050877"/>
                <a:gridCol w="381551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年度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総会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報告会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合計</a:t>
                      </a:r>
                      <a:endParaRPr kumimoji="1" lang="ja-JP" altLang="en-US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講演会・音楽鑑賞会</a:t>
                      </a:r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平成２６年度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４１．０％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３４．６％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/>
                        <a:t>７５．６％</a:t>
                      </a:r>
                      <a:endParaRPr kumimoji="1" lang="ja-JP" altLang="en-US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講演会「ネットと子供たちの現状」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平成２５年度</a:t>
                      </a:r>
                      <a:endParaRPr kumimoji="1" lang="en-US" altLang="ja-JP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４４．１％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３２．９％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/>
                        <a:t>７７．１％</a:t>
                      </a:r>
                      <a:endParaRPr kumimoji="1" lang="ja-JP" altLang="en-US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音楽鑑賞会「川田金太郎 氏」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平成２４年度</a:t>
                      </a:r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４９．５％</a:t>
                      </a:r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２５．８％</a:t>
                      </a:r>
                      <a:endParaRPr kumimoji="1" lang="ja-JP" alt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/>
                        <a:t>７５．３％</a:t>
                      </a:r>
                      <a:endParaRPr kumimoji="1" lang="ja-JP" altLang="en-US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音楽鑑賞会「サンディトリップ」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平成２３年度</a:t>
                      </a:r>
                      <a:endParaRPr kumimoji="1" lang="ja-JP" alt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４７．０％</a:t>
                      </a:r>
                      <a:endParaRPr kumimoji="1" lang="ja-JP" alt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２３．５％</a:t>
                      </a:r>
                      <a:endParaRPr kumimoji="1" lang="ja-JP" alt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b="1" dirty="0" smtClean="0"/>
                        <a:t>７０．０％</a:t>
                      </a:r>
                      <a:endParaRPr kumimoji="1" lang="ja-JP" altLang="en-US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音楽鑑賞会「ウーバンギャーカス」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平成２２年度</a:t>
                      </a:r>
                      <a:endParaRPr kumimoji="1" lang="ja-JP" alt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b="1" dirty="0" smtClean="0"/>
                        <a:t>４１．８％</a:t>
                      </a:r>
                      <a:endParaRPr kumimoji="1" lang="ja-JP" altLang="en-US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音楽鑑賞会「サンディトリップ」</a:t>
                      </a:r>
                      <a:endParaRPr kumimoji="1" lang="ja-JP" alt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5" name="角丸四角形 4"/>
          <p:cNvSpPr/>
          <p:nvPr/>
        </p:nvSpPr>
        <p:spPr>
          <a:xfrm>
            <a:off x="3995936" y="2852936"/>
            <a:ext cx="1080120" cy="1800200"/>
          </a:xfrm>
          <a:prstGeom prst="roundRect">
            <a:avLst>
              <a:gd name="adj" fmla="val 1034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384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8488" y="404664"/>
            <a:ext cx="7776864" cy="72008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b="1" dirty="0" smtClean="0">
                <a:latin typeface="+mj-ea"/>
              </a:rPr>
              <a:t>育友会活動の現状　</a:t>
            </a:r>
            <a:r>
              <a:rPr kumimoji="1" lang="ja-JP" altLang="en-US" sz="3200" b="1" dirty="0" smtClean="0">
                <a:latin typeface="+mj-ea"/>
              </a:rPr>
              <a:t>「総務委員会」</a:t>
            </a:r>
            <a:endParaRPr kumimoji="1"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67544" y="1088740"/>
            <a:ext cx="777686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b="1" dirty="0" smtClean="0">
                <a:latin typeface="+mj-ea"/>
              </a:rPr>
              <a:t>〔</a:t>
            </a:r>
            <a:r>
              <a:rPr lang="ja-JP" altLang="en-US" sz="3200" b="1" dirty="0" smtClean="0">
                <a:latin typeface="+mj-ea"/>
              </a:rPr>
              <a:t>育友会講演会・音楽鑑賞会（５月）</a:t>
            </a:r>
            <a:r>
              <a:rPr lang="en-US" altLang="ja-JP" sz="3200" b="1" dirty="0" smtClean="0">
                <a:latin typeface="+mj-ea"/>
              </a:rPr>
              <a:t>〕</a:t>
            </a:r>
            <a:r>
              <a:rPr lang="ja-JP" altLang="en-US" sz="3200" b="1" dirty="0" smtClean="0">
                <a:latin typeface="+mj-ea"/>
              </a:rPr>
              <a:t>　</a:t>
            </a:r>
            <a:endParaRPr lang="ja-JP" altLang="en-US" sz="2800" b="1" dirty="0">
              <a:latin typeface="+mj-ea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179512" y="1736812"/>
            <a:ext cx="8900759" cy="4284477"/>
            <a:chOff x="179512" y="1736812"/>
            <a:chExt cx="8900759" cy="4284477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005064"/>
              <a:ext cx="3024336" cy="2016224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3995739"/>
              <a:ext cx="3024336" cy="2016224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5688" y="1752384"/>
              <a:ext cx="3010536" cy="2007024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1736813"/>
              <a:ext cx="3054365" cy="2036243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1736812"/>
              <a:ext cx="3024336" cy="2016224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935" y="4005065"/>
              <a:ext cx="3024336" cy="2016224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179512" y="3712836"/>
              <a:ext cx="3240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rgbClr val="FF0000"/>
                  </a:solidFill>
                  <a:latin typeface="ＤＨＰ特太ゴシック体" pitchFamily="50" charset="-128"/>
                  <a:ea typeface="ＤＨＰ特太ゴシック体" pitchFamily="50" charset="-128"/>
                </a:rPr>
                <a:t>音楽鑑賞会「川田金太郎さん」</a:t>
              </a:r>
              <a:endParaRPr kumimoji="1" lang="ja-JP" altLang="en-US" sz="1600" dirty="0">
                <a:solidFill>
                  <a:srgbClr val="FF0000"/>
                </a:solidFill>
                <a:latin typeface="ＤＨＰ特太ゴシック体" pitchFamily="50" charset="-128"/>
                <a:ea typeface="ＤＨＰ特太ゴシック体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300096" y="3712092"/>
              <a:ext cx="28318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rgbClr val="FF0000"/>
                  </a:solidFill>
                  <a:latin typeface="ＤＨＰ特太ゴシック体" pitchFamily="50" charset="-128"/>
                  <a:ea typeface="ＤＨＰ特太ゴシック体" pitchFamily="50" charset="-128"/>
                </a:rPr>
                <a:t>講演会「情報モラル啓発」</a:t>
              </a:r>
              <a:endParaRPr kumimoji="1" lang="ja-JP" altLang="en-US" sz="1600" dirty="0">
                <a:solidFill>
                  <a:srgbClr val="FF0000"/>
                </a:solidFill>
                <a:latin typeface="ＤＨＰ特太ゴシック体" pitchFamily="50" charset="-128"/>
                <a:ea typeface="ＤＨＰ特太ゴシック体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6259498" y="3712092"/>
              <a:ext cx="2818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rgbClr val="FF0000"/>
                  </a:solidFill>
                  <a:latin typeface="ＤＨＰ特太ゴシック体" pitchFamily="50" charset="-128"/>
                  <a:ea typeface="ＤＨＰ特太ゴシック体" pitchFamily="50" charset="-128"/>
                </a:rPr>
                <a:t>講演会「サンディトリップ」</a:t>
              </a:r>
              <a:endParaRPr kumimoji="1" lang="ja-JP" altLang="en-US" sz="1600" dirty="0">
                <a:solidFill>
                  <a:srgbClr val="FF0000"/>
                </a:solidFill>
                <a:latin typeface="ＤＨＰ特太ゴシック体" pitchFamily="50" charset="-128"/>
                <a:ea typeface="ＤＨＰ特太ゴシック体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97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8488" y="404664"/>
            <a:ext cx="7776864" cy="72008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b="1" dirty="0" smtClean="0">
                <a:latin typeface="+mj-ea"/>
              </a:rPr>
              <a:t>育友会活動の現状　</a:t>
            </a:r>
            <a:r>
              <a:rPr kumimoji="1" lang="ja-JP" altLang="en-US" sz="3200" b="1" dirty="0" smtClean="0">
                <a:latin typeface="+mj-ea"/>
              </a:rPr>
              <a:t>「総務委員会」</a:t>
            </a:r>
            <a:endParaRPr kumimoji="1"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67544" y="1124744"/>
            <a:ext cx="568863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800" b="1" dirty="0" smtClean="0">
                <a:latin typeface="+mj-ea"/>
              </a:rPr>
              <a:t>〔</a:t>
            </a:r>
            <a:r>
              <a:rPr lang="ja-JP" altLang="en-US" sz="2800" b="1" dirty="0">
                <a:latin typeface="+mj-ea"/>
              </a:rPr>
              <a:t>育</a:t>
            </a:r>
            <a:r>
              <a:rPr lang="ja-JP" altLang="en-US" sz="2800" b="1" dirty="0" smtClean="0">
                <a:latin typeface="+mj-ea"/>
              </a:rPr>
              <a:t>友会レクレーション大会（７月）</a:t>
            </a:r>
            <a:r>
              <a:rPr lang="en-US" altLang="ja-JP" sz="2800" b="1" dirty="0" smtClean="0">
                <a:latin typeface="+mj-ea"/>
              </a:rPr>
              <a:t>〕</a:t>
            </a:r>
            <a:r>
              <a:rPr lang="ja-JP" altLang="en-US" sz="3200" b="1" dirty="0" smtClean="0">
                <a:latin typeface="+mj-ea"/>
              </a:rPr>
              <a:t>　</a:t>
            </a:r>
            <a:endParaRPr lang="ja-JP" altLang="en-US" sz="2800" b="1" dirty="0">
              <a:latin typeface="+mj-ea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971600" y="1742984"/>
            <a:ext cx="7270986" cy="4814635"/>
            <a:chOff x="1086374" y="1742984"/>
            <a:chExt cx="7270986" cy="4814635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1086374" y="1742984"/>
              <a:ext cx="7270986" cy="4814635"/>
              <a:chOff x="1086374" y="1742984"/>
              <a:chExt cx="7270986" cy="4814635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0424" y="1742984"/>
                <a:ext cx="3695567" cy="2410346"/>
              </a:xfrm>
              <a:prstGeom prst="rect">
                <a:avLst/>
              </a:prstGeom>
            </p:spPr>
          </p:pic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6374" y="3864816"/>
                <a:ext cx="3679946" cy="2679546"/>
              </a:xfrm>
              <a:prstGeom prst="rect">
                <a:avLst/>
              </a:prstGeom>
            </p:spPr>
          </p:pic>
          <p:pic>
            <p:nvPicPr>
              <p:cNvPr id="7" name="図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5875" y="1751440"/>
                <a:ext cx="3591485" cy="2394322"/>
              </a:xfrm>
              <a:prstGeom prst="rect">
                <a:avLst/>
              </a:prstGeom>
            </p:spPr>
          </p:pic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4376" y="3933056"/>
                <a:ext cx="3578106" cy="2624563"/>
              </a:xfrm>
              <a:prstGeom prst="rect">
                <a:avLst/>
              </a:prstGeom>
            </p:spPr>
          </p:pic>
        </p:grpSp>
        <p:sp>
          <p:nvSpPr>
            <p:cNvPr id="10" name="テキスト ボックス 9"/>
            <p:cNvSpPr txBox="1"/>
            <p:nvPr/>
          </p:nvSpPr>
          <p:spPr>
            <a:xfrm>
              <a:off x="1376352" y="3946704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ＤＨＰ特太ゴシック体" pitchFamily="50" charset="-128"/>
                  <a:ea typeface="ＤＨＰ特太ゴシック体" pitchFamily="50" charset="-128"/>
                </a:rPr>
                <a:t>ソフトバレー大会</a:t>
              </a:r>
              <a:endParaRPr kumimoji="1"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ＨＰ特太ゴシック体" pitchFamily="50" charset="-128"/>
                <a:ea typeface="ＤＨＰ特太ゴシック体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5828845" y="6021288"/>
              <a:ext cx="2520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ＤＨＰ特太ゴシック体" pitchFamily="50" charset="-128"/>
                  <a:ea typeface="ＤＨＰ特太ゴシック体" pitchFamily="50" charset="-128"/>
                </a:rPr>
                <a:t>グラウンドゴルフ大会</a:t>
              </a:r>
              <a:endParaRPr kumimoji="1" lang="ja-JP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ＨＰ特太ゴシック体" pitchFamily="50" charset="-128"/>
                <a:ea typeface="ＤＨＰ特太ゴシック体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295918" y="3495484"/>
              <a:ext cx="3888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ＤＨＰ特太ゴシック体" pitchFamily="50" charset="-128"/>
                  <a:ea typeface="ＤＨＰ特太ゴシック体" pitchFamily="50" charset="-128"/>
                </a:rPr>
                <a:t>豪華</a:t>
              </a:r>
              <a:r>
                <a:rPr lang="ja-JP" altLang="en-US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ＤＨＰ特太ゴシック体" pitchFamily="50" charset="-128"/>
                  <a:ea typeface="ＤＨＰ特太ゴシック体" pitchFamily="50" charset="-128"/>
                </a:rPr>
                <a:t>な賞品（校長賞・会長賞など）</a:t>
              </a:r>
              <a:endParaRPr kumimoji="1" lang="ja-JP" alt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ＨＰ特太ゴシック体" pitchFamily="50" charset="-128"/>
                <a:ea typeface="ＤＨＰ特太ゴシック体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04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8488" y="404664"/>
            <a:ext cx="8311984" cy="72008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b="1" dirty="0" smtClean="0">
                <a:latin typeface="+mj-ea"/>
              </a:rPr>
              <a:t>育友会活動の現状　</a:t>
            </a:r>
            <a:r>
              <a:rPr kumimoji="1" lang="ja-JP" altLang="en-US" sz="3200" b="1" dirty="0" smtClean="0">
                <a:latin typeface="+mj-ea"/>
              </a:rPr>
              <a:t>「健全育成委員会」</a:t>
            </a:r>
            <a:endParaRPr kumimoji="1"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323528" y="1340768"/>
            <a:ext cx="8399345" cy="5425854"/>
            <a:chOff x="323528" y="1340768"/>
            <a:chExt cx="8399345" cy="542585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4006654"/>
              <a:ext cx="4139952" cy="2759968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5996" y="1347627"/>
              <a:ext cx="4186877" cy="2791252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340768"/>
              <a:ext cx="4212468" cy="2808312"/>
            </a:xfrm>
            <a:prstGeom prst="rect">
              <a:avLst/>
            </a:prstGeom>
          </p:spPr>
        </p:pic>
      </p:grpSp>
      <p:sp>
        <p:nvSpPr>
          <p:cNvPr id="6" name="タイトル 1"/>
          <p:cNvSpPr txBox="1">
            <a:spLocks/>
          </p:cNvSpPr>
          <p:nvPr/>
        </p:nvSpPr>
        <p:spPr>
          <a:xfrm>
            <a:off x="68240" y="4392400"/>
            <a:ext cx="4067944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800" b="1" dirty="0" smtClean="0">
                <a:latin typeface="+mj-ea"/>
              </a:rPr>
              <a:t>〔</a:t>
            </a:r>
            <a:r>
              <a:rPr lang="ja-JP" altLang="en-US" sz="2800" b="1" dirty="0" smtClean="0">
                <a:latin typeface="+mj-ea"/>
              </a:rPr>
              <a:t>「高校生さわやか運動</a:t>
            </a:r>
            <a:endParaRPr lang="en-US" altLang="ja-JP" sz="2800" b="1" dirty="0" smtClean="0">
              <a:latin typeface="+mj-ea"/>
            </a:endParaRPr>
          </a:p>
          <a:p>
            <a:pPr algn="l"/>
            <a:r>
              <a:rPr lang="ja-JP" altLang="en-US" sz="2800" b="1" dirty="0">
                <a:latin typeface="+mj-ea"/>
              </a:rPr>
              <a:t>　</a:t>
            </a:r>
            <a:r>
              <a:rPr lang="ja-JP" altLang="en-US" sz="2800" b="1" dirty="0" smtClean="0">
                <a:latin typeface="+mj-ea"/>
              </a:rPr>
              <a:t>　強調週間」での</a:t>
            </a:r>
            <a:endParaRPr lang="en-US" altLang="ja-JP" sz="2800" b="1" dirty="0" smtClean="0">
              <a:latin typeface="+mj-ea"/>
            </a:endParaRPr>
          </a:p>
          <a:p>
            <a:pPr algn="l"/>
            <a:r>
              <a:rPr lang="ja-JP" altLang="en-US" sz="2800" b="1" dirty="0">
                <a:latin typeface="+mj-ea"/>
              </a:rPr>
              <a:t>　</a:t>
            </a:r>
            <a:r>
              <a:rPr lang="ja-JP" altLang="en-US" sz="2800" b="1" dirty="0" smtClean="0">
                <a:latin typeface="+mj-ea"/>
              </a:rPr>
              <a:t>朝のあいさつ（年３回）</a:t>
            </a:r>
            <a:r>
              <a:rPr lang="en-US" altLang="ja-JP" sz="2800" b="1" dirty="0" smtClean="0">
                <a:latin typeface="+mj-ea"/>
              </a:rPr>
              <a:t>〕</a:t>
            </a:r>
            <a:r>
              <a:rPr lang="ja-JP" altLang="en-US" sz="3200" b="1" dirty="0" smtClean="0">
                <a:latin typeface="+mj-ea"/>
              </a:rPr>
              <a:t>　</a:t>
            </a:r>
            <a:endParaRPr lang="ja-JP" altLang="en-US" sz="2800" b="1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2145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8488" y="404664"/>
            <a:ext cx="8311984" cy="72008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b="1" dirty="0" smtClean="0">
                <a:latin typeface="+mj-ea"/>
              </a:rPr>
              <a:t>育友会活動の現状　</a:t>
            </a:r>
            <a:r>
              <a:rPr kumimoji="1" lang="ja-JP" altLang="en-US" sz="3200" b="1" dirty="0" smtClean="0">
                <a:latin typeface="+mj-ea"/>
              </a:rPr>
              <a:t>「進路対策委員会」</a:t>
            </a:r>
            <a:endParaRPr kumimoji="1"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93068" y="1111238"/>
            <a:ext cx="777686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b="1" dirty="0" smtClean="0">
                <a:latin typeface="+mj-ea"/>
              </a:rPr>
              <a:t>〔</a:t>
            </a:r>
            <a:r>
              <a:rPr lang="ja-JP" altLang="en-US" sz="3200" b="1" dirty="0" smtClean="0">
                <a:latin typeface="+mj-ea"/>
              </a:rPr>
              <a:t>研修旅行（２月）</a:t>
            </a:r>
            <a:r>
              <a:rPr lang="en-US" altLang="ja-JP" sz="3200" b="1" dirty="0" smtClean="0">
                <a:latin typeface="+mj-ea"/>
              </a:rPr>
              <a:t>〕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59310"/>
            <a:ext cx="3055888" cy="229191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68" y="3805486"/>
            <a:ext cx="2976330" cy="223224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02" y="2119858"/>
            <a:ext cx="2796762" cy="209757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83" y="3906094"/>
            <a:ext cx="3487936" cy="261595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32254"/>
            <a:ext cx="2581853" cy="193639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41" y="2130524"/>
            <a:ext cx="3055888" cy="229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8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8488" y="404664"/>
            <a:ext cx="8311984" cy="72008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b="1" dirty="0" smtClean="0">
                <a:latin typeface="+mj-ea"/>
              </a:rPr>
              <a:t>育友会活動の現状　</a:t>
            </a:r>
            <a:r>
              <a:rPr kumimoji="1" lang="ja-JP" altLang="en-US" sz="3200" b="1" dirty="0" smtClean="0">
                <a:latin typeface="+mj-ea"/>
              </a:rPr>
              <a:t>「母親委員会」</a:t>
            </a:r>
            <a:endParaRPr kumimoji="1"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378120" y="1337867"/>
            <a:ext cx="3833840" cy="2456892"/>
            <a:chOff x="378120" y="1337867"/>
            <a:chExt cx="3600400" cy="2304256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337867"/>
              <a:ext cx="3456384" cy="2304256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378120" y="1403826"/>
              <a:ext cx="36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朝早くから、炊き出し開始</a:t>
              </a:r>
              <a:endParaRPr kumimoji="1" lang="ja-JP" alt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584264" y="3794758"/>
            <a:ext cx="4203760" cy="2658577"/>
            <a:chOff x="584264" y="3794759"/>
            <a:chExt cx="3888431" cy="232976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74" y="3794759"/>
              <a:ext cx="3106351" cy="2329762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84264" y="5587990"/>
              <a:ext cx="3888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開店</a:t>
              </a:r>
              <a:r>
                <a:rPr kumimoji="1" lang="ja-JP" altLang="en-US" sz="2400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すると、すぐ行列ができ</a:t>
              </a:r>
              <a:endParaRPr kumimoji="1" lang="ja-JP" altLang="en-US" sz="2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278281" y="1196752"/>
            <a:ext cx="3744416" cy="2736304"/>
            <a:chOff x="4211960" y="1337867"/>
            <a:chExt cx="3275856" cy="2456892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1337867"/>
              <a:ext cx="3275856" cy="2456892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4572000" y="1445467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FF0000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たちまち大忙し！</a:t>
              </a:r>
              <a:endParaRPr kumimoji="1" lang="ja-JP" altLang="en-US" sz="2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4572000" y="3463083"/>
            <a:ext cx="4348613" cy="3024335"/>
            <a:chOff x="4788024" y="3429000"/>
            <a:chExt cx="4132589" cy="2880320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3429000"/>
              <a:ext cx="3840426" cy="2880320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354208" y="5366625"/>
              <a:ext cx="35664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お爺ちゃん</a:t>
              </a:r>
              <a:r>
                <a:rPr lang="ja-JP" altLang="en-US" sz="2400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から、孫まで！</a:t>
              </a:r>
              <a:endParaRPr kumimoji="1" lang="ja-JP" altLang="en-US" sz="2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92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8488" y="404664"/>
            <a:ext cx="8311984" cy="72008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b="1" dirty="0" smtClean="0">
                <a:latin typeface="+mj-ea"/>
              </a:rPr>
              <a:t>育友会活動の現状　</a:t>
            </a:r>
            <a:r>
              <a:rPr kumimoji="1" lang="ja-JP" altLang="en-US" sz="3200" b="1" dirty="0" smtClean="0">
                <a:latin typeface="+mj-ea"/>
              </a:rPr>
              <a:t>「</a:t>
            </a:r>
            <a:r>
              <a:rPr lang="ja-JP" altLang="en-US" sz="3200" b="1" dirty="0">
                <a:latin typeface="+mj-ea"/>
              </a:rPr>
              <a:t>文化祭</a:t>
            </a:r>
            <a:r>
              <a:rPr kumimoji="1" lang="ja-JP" altLang="en-US" sz="3200" b="1" dirty="0" smtClean="0">
                <a:latin typeface="+mj-ea"/>
              </a:rPr>
              <a:t>」</a:t>
            </a:r>
            <a:endParaRPr kumimoji="1"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268760"/>
            <a:ext cx="5508613" cy="367240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73016"/>
            <a:ext cx="4355976" cy="290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4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8488" y="404664"/>
            <a:ext cx="8311984" cy="72008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b="1" dirty="0" smtClean="0">
                <a:latin typeface="+mj-ea"/>
              </a:rPr>
              <a:t>育友会活動の現状　</a:t>
            </a:r>
            <a:r>
              <a:rPr kumimoji="1" lang="ja-JP" altLang="en-US" sz="3200" b="1" dirty="0" smtClean="0">
                <a:latin typeface="+mj-ea"/>
              </a:rPr>
              <a:t>「</a:t>
            </a:r>
            <a:r>
              <a:rPr lang="ja-JP" altLang="en-US" sz="3200" b="1" dirty="0">
                <a:latin typeface="+mj-ea"/>
              </a:rPr>
              <a:t>文化祭</a:t>
            </a:r>
            <a:r>
              <a:rPr kumimoji="1" lang="ja-JP" altLang="en-US" sz="3200" b="1" dirty="0" smtClean="0">
                <a:latin typeface="+mj-ea"/>
              </a:rPr>
              <a:t>」</a:t>
            </a:r>
            <a:endParaRPr kumimoji="1"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56506"/>
            <a:ext cx="3923928" cy="261595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20" y="3444602"/>
            <a:ext cx="4572000" cy="3048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72" y="1256506"/>
            <a:ext cx="4310980" cy="287398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98" y="3549656"/>
            <a:ext cx="3923928" cy="2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3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8488" y="404664"/>
            <a:ext cx="8311984" cy="72008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b="1" dirty="0" smtClean="0">
                <a:latin typeface="+mj-ea"/>
              </a:rPr>
              <a:t>育友会活動の現状　</a:t>
            </a:r>
            <a:r>
              <a:rPr kumimoji="1" lang="ja-JP" altLang="en-US" sz="3200" b="1" dirty="0" smtClean="0">
                <a:latin typeface="+mj-ea"/>
              </a:rPr>
              <a:t>「</a:t>
            </a:r>
            <a:r>
              <a:rPr lang="ja-JP" altLang="en-US" sz="3200" b="1" dirty="0">
                <a:latin typeface="+mj-ea"/>
              </a:rPr>
              <a:t>文化祭</a:t>
            </a:r>
            <a:r>
              <a:rPr kumimoji="1" lang="ja-JP" altLang="en-US" sz="3200" b="1" dirty="0" smtClean="0">
                <a:latin typeface="+mj-ea"/>
              </a:rPr>
              <a:t>」</a:t>
            </a:r>
            <a:endParaRPr kumimoji="1"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1340767"/>
            <a:ext cx="3744416" cy="249627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47" y="4077315"/>
            <a:ext cx="3672408" cy="249627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43" y="1340765"/>
            <a:ext cx="3744416" cy="249627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4097793"/>
            <a:ext cx="367240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00B050"/>
            </a:gs>
            <a:gs pos="6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ctrTitle"/>
          </p:nvPr>
        </p:nvSpPr>
        <p:spPr>
          <a:xfrm>
            <a:off x="467544" y="692696"/>
            <a:ext cx="8208912" cy="1368152"/>
          </a:xfrm>
        </p:spPr>
        <p:txBody>
          <a:bodyPr>
            <a:noAutofit/>
          </a:bodyPr>
          <a:lstStyle/>
          <a:p>
            <a:pPr algn="l"/>
            <a:r>
              <a:rPr lang="ja-JP" altLang="en-US" sz="4000" dirty="0" smtClean="0">
                <a:latin typeface="+mn-ea"/>
                <a:ea typeface="+mn-ea"/>
              </a:rPr>
              <a:t>「西彼杵高校における</a:t>
            </a:r>
            <a:r>
              <a:rPr lang="en-US" altLang="ja-JP" sz="4000" dirty="0" smtClean="0">
                <a:latin typeface="+mn-ea"/>
                <a:ea typeface="+mn-ea"/>
              </a:rPr>
              <a:t/>
            </a:r>
            <a:br>
              <a:rPr lang="en-US" altLang="ja-JP" sz="4000" dirty="0" smtClean="0">
                <a:latin typeface="+mn-ea"/>
                <a:ea typeface="+mn-ea"/>
              </a:rPr>
            </a:br>
            <a:r>
              <a:rPr lang="ja-JP" altLang="en-US" sz="4000" dirty="0">
                <a:latin typeface="+mn-ea"/>
                <a:ea typeface="+mn-ea"/>
              </a:rPr>
              <a:t>　</a:t>
            </a:r>
            <a:r>
              <a:rPr lang="ja-JP" altLang="en-US" sz="4000" dirty="0" smtClean="0">
                <a:latin typeface="+mn-ea"/>
                <a:ea typeface="+mn-ea"/>
              </a:rPr>
              <a:t>　　これからの育友会の役割」</a:t>
            </a:r>
            <a:endParaRPr kumimoji="1"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67544" y="2331856"/>
            <a:ext cx="8208912" cy="972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latin typeface="+mn-ea"/>
                <a:ea typeface="+mn-ea"/>
              </a:rPr>
              <a:t>○小規模を活かした育友会活動</a:t>
            </a:r>
            <a:endParaRPr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503290" y="4567480"/>
            <a:ext cx="8208912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latin typeface="+mn-ea"/>
                <a:ea typeface="+mn-ea"/>
              </a:rPr>
              <a:t>○学校を地域の</a:t>
            </a:r>
            <a:r>
              <a:rPr lang="en-US" altLang="ja-JP" sz="3200" dirty="0" smtClean="0">
                <a:latin typeface="+mn-ea"/>
                <a:ea typeface="+mn-ea"/>
              </a:rPr>
              <a:t>『</a:t>
            </a:r>
            <a:r>
              <a:rPr lang="ja-JP" altLang="en-US" sz="3200" dirty="0" smtClean="0">
                <a:latin typeface="+mn-ea"/>
                <a:ea typeface="+mn-ea"/>
              </a:rPr>
              <a:t>誇り</a:t>
            </a:r>
            <a:r>
              <a:rPr lang="en-US" altLang="ja-JP" sz="3200" dirty="0" smtClean="0">
                <a:latin typeface="+mn-ea"/>
                <a:ea typeface="+mn-ea"/>
              </a:rPr>
              <a:t>』</a:t>
            </a:r>
            <a:r>
              <a:rPr lang="ja-JP" altLang="en-US" sz="3200" dirty="0" smtClean="0">
                <a:latin typeface="+mn-ea"/>
                <a:ea typeface="+mn-ea"/>
              </a:rPr>
              <a:t>と思える活動</a:t>
            </a:r>
            <a:endParaRPr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481192" y="3399501"/>
            <a:ext cx="8208912" cy="989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dirty="0" smtClean="0">
                <a:latin typeface="+mn-ea"/>
                <a:ea typeface="+mn-ea"/>
              </a:rPr>
              <a:t>○学校と地域との連携の橋渡しになる活動</a:t>
            </a:r>
            <a:endParaRPr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33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8" y="359952"/>
            <a:ext cx="5570661" cy="648072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343016" y="5485957"/>
            <a:ext cx="1224136" cy="576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rgbClr val="000099"/>
                </a:solidFill>
                <a:latin typeface="ＤＦ特太ゴシック体" pitchFamily="49" charset="-128"/>
                <a:ea typeface="ＤＦ特太ゴシック体" pitchFamily="49" charset="-128"/>
              </a:rPr>
              <a:t>長崎市</a:t>
            </a:r>
            <a:endParaRPr kumimoji="1" lang="ja-JP" altLang="en-US" sz="2400" dirty="0">
              <a:solidFill>
                <a:srgbClr val="000099"/>
              </a:solidFill>
              <a:latin typeface="ＤＦ特太ゴシック体" pitchFamily="49" charset="-128"/>
              <a:ea typeface="ＤＦ特太ゴシック体" pitchFamily="49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48868" y="3233068"/>
            <a:ext cx="1224136" cy="576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Ｆ特太ゴシック体" pitchFamily="49" charset="-128"/>
                <a:ea typeface="ＤＦ特太ゴシック体" pitchFamily="49" charset="-128"/>
              </a:rPr>
              <a:t>西海</a:t>
            </a:r>
            <a:r>
              <a:rPr kumimoji="1" lang="ja-JP" alt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ＤＦ特太ゴシック体" pitchFamily="49" charset="-128"/>
                <a:ea typeface="ＤＦ特太ゴシック体" pitchFamily="49" charset="-128"/>
              </a:rPr>
              <a:t>市</a:t>
            </a:r>
            <a:endParaRPr kumimoji="1" lang="ja-JP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ＤＦ特太ゴシック体" pitchFamily="49" charset="-128"/>
              <a:ea typeface="ＤＦ特太ゴシック体" pitchFamily="49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60936" y="3858180"/>
            <a:ext cx="288032" cy="2362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/>
          <p:cNvSpPr/>
          <p:nvPr/>
        </p:nvSpPr>
        <p:spPr>
          <a:xfrm rot="15051404">
            <a:off x="2150635" y="2309231"/>
            <a:ext cx="592553" cy="2347985"/>
          </a:xfrm>
          <a:prstGeom prst="downArrow">
            <a:avLst>
              <a:gd name="adj1" fmla="val 32872"/>
              <a:gd name="adj2" fmla="val 48964"/>
            </a:avLst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47" y="260648"/>
            <a:ext cx="5442226" cy="408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98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00B050"/>
            </a:gs>
            <a:gs pos="6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12" y="764704"/>
            <a:ext cx="4281264" cy="5708352"/>
          </a:xfrm>
          <a:prstGeom prst="rect">
            <a:avLst/>
          </a:prstGeom>
        </p:spPr>
      </p:pic>
      <p:sp>
        <p:nvSpPr>
          <p:cNvPr id="10" name="タイトル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792088"/>
          </a:xfrm>
        </p:spPr>
        <p:txBody>
          <a:bodyPr>
            <a:noAutofit/>
          </a:bodyPr>
          <a:lstStyle/>
          <a:p>
            <a:r>
              <a:rPr kumimoji="1" lang="ja-JP" altLang="en-US" b="1" dirty="0" smtClean="0">
                <a:latin typeface="HGP行書体" pitchFamily="66" charset="-128"/>
                <a:ea typeface="HGP行書体" pitchFamily="66" charset="-128"/>
              </a:rPr>
              <a:t>平成２８年度 創立７０周年記念</a:t>
            </a:r>
            <a:endParaRPr kumimoji="1"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55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IMG_0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1712" y="-22076"/>
            <a:ext cx="9216008" cy="6912006"/>
          </a:xfrm>
          <a:prstGeom prst="rect">
            <a:avLst/>
          </a:prstGeom>
        </p:spPr>
      </p:pic>
      <p:sp>
        <p:nvSpPr>
          <p:cNvPr id="7170" name="タイトル 1"/>
          <p:cNvSpPr>
            <a:spLocks noGrp="1"/>
          </p:cNvSpPr>
          <p:nvPr>
            <p:ph type="title"/>
          </p:nvPr>
        </p:nvSpPr>
        <p:spPr>
          <a:xfrm>
            <a:off x="3746004" y="1772816"/>
            <a:ext cx="1512168" cy="864096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校章</a:t>
            </a:r>
          </a:p>
        </p:txBody>
      </p:sp>
      <p:sp>
        <p:nvSpPr>
          <p:cNvPr id="7171" name="コンテンツ プレースホルダ 5"/>
          <p:cNvSpPr>
            <a:spLocks noGrp="1"/>
          </p:cNvSpPr>
          <p:nvPr>
            <p:ph sz="half" idx="1"/>
          </p:nvPr>
        </p:nvSpPr>
        <p:spPr>
          <a:xfrm>
            <a:off x="399828" y="404664"/>
            <a:ext cx="8352928" cy="1512168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ja-JP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本校は、角力灘を見渡す萌多が丘の上にたっています。</a:t>
            </a:r>
            <a:endParaRPr lang="en-US" altLang="ja-JP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</a:pPr>
            <a:r>
              <a:rPr lang="ja-JP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「広大な海、波しぶき、踊る海」その荒海を順風満帆未来へ</a:t>
            </a:r>
            <a:endParaRPr lang="en-US" altLang="ja-JP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</a:pPr>
            <a:r>
              <a:rPr lang="ja-JP" alt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向かって船出していく「西彼杵高丸」を象徴したもの</a:t>
            </a:r>
            <a:r>
              <a:rPr lang="ja-JP" altLang="en-US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。</a:t>
            </a:r>
          </a:p>
        </p:txBody>
      </p:sp>
      <p:pic>
        <p:nvPicPr>
          <p:cNvPr id="6148" name="コンテンツ プレースホルダ 4" descr="校章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53696" y="2491152"/>
            <a:ext cx="1728192" cy="1929701"/>
          </a:xfrm>
        </p:spPr>
      </p:pic>
      <p:sp>
        <p:nvSpPr>
          <p:cNvPr id="7174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E4FE6B-3906-411D-94B8-2189FAA4494C}" type="slidenum">
              <a:rPr lang="en-US" altLang="ja-JP" smtClean="0">
                <a:ea typeface="ＭＳ Ｐゴシック" charset="-128"/>
              </a:rPr>
              <a:pPr/>
              <a:t>21</a:t>
            </a:fld>
            <a:endParaRPr lang="en-US" altLang="ja-JP" dirty="0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79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rgbClr val="00B050"/>
            </a:gs>
            <a:gs pos="67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ctrTitle"/>
          </p:nvPr>
        </p:nvSpPr>
        <p:spPr>
          <a:xfrm>
            <a:off x="323528" y="2348880"/>
            <a:ext cx="8640960" cy="1368152"/>
          </a:xfrm>
        </p:spPr>
        <p:txBody>
          <a:bodyPr>
            <a:noAutofit/>
          </a:bodyPr>
          <a:lstStyle/>
          <a:p>
            <a:r>
              <a:rPr lang="ja-JP" altLang="en-US" sz="5400" b="1" dirty="0" smtClean="0">
                <a:latin typeface="HGP行書体" pitchFamily="66" charset="-128"/>
                <a:ea typeface="HGP行書体" pitchFamily="66" charset="-128"/>
              </a:rPr>
              <a:t>ご清聴、ありがとうございました。</a:t>
            </a:r>
            <a:endParaRPr kumimoji="1" lang="ja-JP" altLang="en-US" sz="8000" b="1" dirty="0">
              <a:latin typeface="HGP行書体" pitchFamily="66" charset="-128"/>
              <a:ea typeface="HGP行書体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921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37618" y="94044"/>
            <a:ext cx="5551438" cy="4032448"/>
            <a:chOff x="37618" y="94044"/>
            <a:chExt cx="5551438" cy="4032448"/>
          </a:xfrm>
        </p:grpSpPr>
        <p:pic>
          <p:nvPicPr>
            <p:cNvPr id="4" name="図 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48" y="94044"/>
              <a:ext cx="5472608" cy="4032448"/>
            </a:xfrm>
            <a:prstGeom prst="rect">
              <a:avLst/>
            </a:prstGeom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37618" y="3476298"/>
              <a:ext cx="32644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 smtClean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サンセット２０２</a:t>
              </a:r>
              <a:endParaRPr kumimoji="1" lang="ja-JP" altLang="en-US" sz="16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5" name="図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227" y="2972243"/>
            <a:ext cx="5064182" cy="3755248"/>
          </a:xfrm>
          <a:prstGeom prst="rect">
            <a:avLst/>
          </a:prstGeom>
        </p:spPr>
      </p:pic>
      <p:pic>
        <p:nvPicPr>
          <p:cNvPr id="6" name="図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9" y="484024"/>
            <a:ext cx="8697647" cy="598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7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これからの育友会の活動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2800" dirty="0" smtClean="0"/>
              <a:t>～西彼杵高校の育友会活動～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347864" y="4509120"/>
            <a:ext cx="4712568" cy="1080120"/>
          </a:xfrm>
        </p:spPr>
        <p:txBody>
          <a:bodyPr>
            <a:normAutofit/>
          </a:bodyPr>
          <a:lstStyle/>
          <a:p>
            <a:pPr algn="r"/>
            <a:r>
              <a:rPr kumimoji="1" lang="ja-JP" altLang="en-US" sz="2400" b="1" dirty="0" smtClean="0">
                <a:solidFill>
                  <a:schemeClr val="tx1"/>
                </a:solidFill>
              </a:rPr>
              <a:t>長崎県立西彼杵高等学校育友会</a:t>
            </a:r>
            <a:endParaRPr kumimoji="1" lang="en-US" altLang="ja-JP" sz="2400" b="1" dirty="0" smtClean="0">
              <a:solidFill>
                <a:schemeClr val="tx1"/>
              </a:solidFill>
            </a:endParaRPr>
          </a:p>
          <a:p>
            <a:pPr algn="r"/>
            <a:r>
              <a:rPr lang="ja-JP" altLang="en-US" sz="2400" b="1" dirty="0" smtClean="0">
                <a:solidFill>
                  <a:schemeClr val="tx1"/>
                </a:solidFill>
              </a:rPr>
              <a:t>会長　西村　和義</a:t>
            </a:r>
            <a:endParaRPr kumimoji="1" lang="ja-JP" alt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536" y="0"/>
            <a:ext cx="10208896" cy="6858000"/>
          </a:xfrm>
          <a:prstGeom prst="rect">
            <a:avLst/>
          </a:prstGeom>
          <a:noFill/>
          <a:ln/>
        </p:spPr>
      </p:pic>
      <p:grpSp>
        <p:nvGrpSpPr>
          <p:cNvPr id="7" name="グループ化 6"/>
          <p:cNvGrpSpPr/>
          <p:nvPr/>
        </p:nvGrpSpPr>
        <p:grpSpPr>
          <a:xfrm>
            <a:off x="1763688" y="1280954"/>
            <a:ext cx="2952328" cy="1571982"/>
            <a:chOff x="1763688" y="1237228"/>
            <a:chExt cx="2952328" cy="1571982"/>
          </a:xfrm>
        </p:grpSpPr>
        <p:sp>
          <p:nvSpPr>
            <p:cNvPr id="5" name="角丸四角形吹き出し 4"/>
            <p:cNvSpPr/>
            <p:nvPr/>
          </p:nvSpPr>
          <p:spPr>
            <a:xfrm>
              <a:off x="2220446" y="1237228"/>
              <a:ext cx="1965115" cy="864096"/>
            </a:xfrm>
            <a:prstGeom prst="wedgeRoundRectCallout">
              <a:avLst>
                <a:gd name="adj1" fmla="val -17977"/>
                <a:gd name="adj2" fmla="val 29659"/>
                <a:gd name="adj3" fmla="val 16667"/>
              </a:avLst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763688" y="2101324"/>
              <a:ext cx="2952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>
                  <a:solidFill>
                    <a:schemeClr val="bg1"/>
                  </a:solidFill>
                  <a:latin typeface="ＤＨＰ特太ゴシック体" pitchFamily="50" charset="-128"/>
                  <a:ea typeface="ＤＨＰ特太ゴシック体" pitchFamily="50" charset="-128"/>
                </a:rPr>
                <a:t>西彼杵高校</a:t>
              </a:r>
              <a:endParaRPr kumimoji="1" lang="en-US" altLang="ja-JP" sz="2000" b="1" dirty="0" smtClean="0">
                <a:solidFill>
                  <a:schemeClr val="bg1"/>
                </a:solidFill>
                <a:latin typeface="ＤＨＰ特太ゴシック体" pitchFamily="50" charset="-128"/>
                <a:ea typeface="ＤＨＰ特太ゴシック体" pitchFamily="50" charset="-128"/>
              </a:endParaRPr>
            </a:p>
            <a:p>
              <a:pPr algn="ctr"/>
              <a:r>
                <a:rPr kumimoji="1" lang="ja-JP" altLang="en-US" sz="2000" b="1" dirty="0" smtClean="0">
                  <a:solidFill>
                    <a:schemeClr val="bg1"/>
                  </a:solidFill>
                  <a:latin typeface="ＤＨＰ特太ゴシック体" pitchFamily="50" charset="-128"/>
                  <a:ea typeface="ＤＨＰ特太ゴシック体" pitchFamily="50" charset="-128"/>
                </a:rPr>
                <a:t>（萌多が丘）</a:t>
              </a:r>
              <a:endParaRPr kumimoji="1" lang="ja-JP" altLang="en-US" b="1" dirty="0">
                <a:solidFill>
                  <a:schemeClr val="bg1"/>
                </a:solidFill>
                <a:latin typeface="ＤＨＰ特太ゴシック体" pitchFamily="50" charset="-128"/>
                <a:ea typeface="ＤＨＰ特太ゴシック体" pitchFamily="50" charset="-128"/>
              </a:endParaRPr>
            </a:p>
          </p:txBody>
        </p:sp>
      </p:grpSp>
      <p:sp>
        <p:nvSpPr>
          <p:cNvPr id="10" name="テキスト ボックス 9"/>
          <p:cNvSpPr txBox="1"/>
          <p:nvPr/>
        </p:nvSpPr>
        <p:spPr>
          <a:xfrm>
            <a:off x="1043608" y="4275008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 smtClean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大瀬戸町</a:t>
            </a:r>
            <a:endParaRPr kumimoji="1" lang="ja-JP" altLang="en-US" sz="28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円形吹き出し 7"/>
          <p:cNvSpPr/>
          <p:nvPr/>
        </p:nvSpPr>
        <p:spPr>
          <a:xfrm>
            <a:off x="4185561" y="188640"/>
            <a:ext cx="5282983" cy="1092314"/>
          </a:xfrm>
          <a:prstGeom prst="wedgeEllipseCallout">
            <a:avLst>
              <a:gd name="adj1" fmla="val -59127"/>
              <a:gd name="adj2" fmla="val 1415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国体 新体操が 開催された</a:t>
            </a:r>
            <a:endParaRPr kumimoji="1" lang="en-US" altLang="ja-JP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『</a:t>
            </a:r>
            <a:r>
              <a:rPr lang="ja-JP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大瀬戸総合運動公園体育館</a:t>
            </a:r>
            <a:r>
              <a:rPr lang="en-US" altLang="ja-JP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』</a:t>
            </a:r>
            <a:endParaRPr kumimoji="1" lang="ja-JP" alt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832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-61463" y="-31273"/>
            <a:ext cx="6317158" cy="4728136"/>
            <a:chOff x="-61463" y="-31273"/>
            <a:chExt cx="6317158" cy="4728136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1463" y="-31273"/>
              <a:ext cx="6317158" cy="4728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539552" y="476672"/>
              <a:ext cx="2376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chemeClr val="bg1"/>
                  </a:solidFill>
                  <a:ea typeface="ＤＨＰ特太ゴシック体" panose="02010601000101010101" pitchFamily="2" charset="-128"/>
                </a:rPr>
                <a:t>初期の校舎</a:t>
              </a:r>
              <a:endParaRPr kumimoji="1" lang="ja-JP" altLang="en-US" sz="2000" dirty="0">
                <a:solidFill>
                  <a:schemeClr val="bg1"/>
                </a:solidFill>
                <a:ea typeface="ＤＨＰ特太ゴシック体" panose="02010601000101010101" pitchFamily="2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2411760" y="1800160"/>
            <a:ext cx="6806010" cy="5116999"/>
            <a:chOff x="2411760" y="1800160"/>
            <a:chExt cx="6806010" cy="511699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1800160"/>
              <a:ext cx="6806010" cy="511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5814765" y="5949280"/>
              <a:ext cx="28616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chemeClr val="bg1"/>
                  </a:solidFill>
                  <a:ea typeface="ＤＨＰ特太ゴシック体" panose="02010601000101010101" pitchFamily="2" charset="-128"/>
                </a:rPr>
                <a:t>体育館建設の様子</a:t>
              </a:r>
              <a:endParaRPr kumimoji="1" lang="ja-JP" altLang="en-US" sz="2000" dirty="0">
                <a:solidFill>
                  <a:schemeClr val="bg1"/>
                </a:solidFill>
                <a:ea typeface="ＤＨＰ特太ゴシック体" panose="02010601000101010101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48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97158" y="404663"/>
            <a:ext cx="4293650" cy="2792879"/>
            <a:chOff x="0" y="86694"/>
            <a:chExt cx="2061713" cy="1138257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7419"/>
              <a:ext cx="2061713" cy="957532"/>
            </a:xfrm>
            <a:prstGeom prst="rect">
              <a:avLst/>
            </a:prstGeom>
          </p:spPr>
        </p:pic>
        <p:sp>
          <p:nvSpPr>
            <p:cNvPr id="12" name="テキスト ボックス 12"/>
            <p:cNvSpPr txBox="1"/>
            <p:nvPr/>
          </p:nvSpPr>
          <p:spPr>
            <a:xfrm>
              <a:off x="370596" y="86694"/>
              <a:ext cx="1536412" cy="17554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2286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Times New Roman"/>
                </a:rPr>
                <a:t>昭和３７年当時の校舎</a:t>
              </a:r>
              <a:endPara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HG丸ｺﾞｼｯｸM-PRO"/>
                <a:cs typeface="Times New Roman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97624" y="3684895"/>
            <a:ext cx="4320480" cy="2865155"/>
            <a:chOff x="0" y="0"/>
            <a:chExt cx="2199736" cy="1185880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199736" cy="957532"/>
            </a:xfrm>
            <a:prstGeom prst="rect">
              <a:avLst/>
            </a:prstGeom>
          </p:spPr>
        </p:pic>
        <p:sp>
          <p:nvSpPr>
            <p:cNvPr id="15" name="テキスト ボックス 18"/>
            <p:cNvSpPr txBox="1"/>
            <p:nvPr/>
          </p:nvSpPr>
          <p:spPr>
            <a:xfrm>
              <a:off x="406611" y="974148"/>
              <a:ext cx="1504857" cy="21173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2286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Times New Roman"/>
                </a:rPr>
                <a:t>昭和４５年当時の校舎</a:t>
              </a:r>
              <a:endPara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HG丸ｺﾞｼｯｸM-PRO"/>
                <a:cs typeface="Times New Roman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487768" y="3673178"/>
            <a:ext cx="4514404" cy="2708149"/>
            <a:chOff x="222078" y="253801"/>
            <a:chExt cx="1405689" cy="951968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78" y="253801"/>
              <a:ext cx="1405689" cy="816919"/>
            </a:xfrm>
            <a:prstGeom prst="rect">
              <a:avLst/>
            </a:prstGeom>
          </p:spPr>
        </p:pic>
        <p:sp>
          <p:nvSpPr>
            <p:cNvPr id="18" name="テキスト ボックス 21"/>
            <p:cNvSpPr txBox="1"/>
            <p:nvPr/>
          </p:nvSpPr>
          <p:spPr>
            <a:xfrm>
              <a:off x="419704" y="1081528"/>
              <a:ext cx="1016955" cy="124241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2286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Times New Roman"/>
                </a:rPr>
                <a:t>昭和６１年当時の</a:t>
              </a:r>
              <a:r>
                <a:rPr kumimoji="0" lang="ja-JP" altLang="en-US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Times New Roman"/>
                </a:rPr>
                <a:t>校舎</a:t>
              </a:r>
              <a:endPara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HG丸ｺﾞｼｯｸM-PRO"/>
                <a:cs typeface="Times New Roman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505060" y="404664"/>
            <a:ext cx="4500756" cy="2789601"/>
            <a:chOff x="7225" y="-87506"/>
            <a:chExt cx="1880558" cy="1248846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5" y="157829"/>
              <a:ext cx="1880558" cy="1003511"/>
            </a:xfrm>
            <a:prstGeom prst="rect">
              <a:avLst/>
            </a:prstGeom>
          </p:spPr>
        </p:pic>
        <p:sp>
          <p:nvSpPr>
            <p:cNvPr id="21" name="テキスト ボックス 23"/>
            <p:cNvSpPr txBox="1"/>
            <p:nvPr/>
          </p:nvSpPr>
          <p:spPr>
            <a:xfrm>
              <a:off x="518639" y="-87506"/>
              <a:ext cx="843280" cy="168512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22860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rebuchet MS"/>
                  <a:ea typeface="HG丸ｺﾞｼｯｸM-PRO"/>
                  <a:cs typeface="Times New Roman"/>
                </a:rPr>
                <a:t>現在の校舎</a:t>
              </a:r>
              <a:endPara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/>
                <a:ea typeface="HG丸ｺﾞｼｯｸM-PRO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64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" name="グラフ 8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9695838"/>
              </p:ext>
            </p:extLst>
          </p:nvPr>
        </p:nvGraphicFramePr>
        <p:xfrm>
          <a:off x="107504" y="188640"/>
          <a:ext cx="9361040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四角形吹き出し 13"/>
          <p:cNvSpPr/>
          <p:nvPr/>
        </p:nvSpPr>
        <p:spPr>
          <a:xfrm>
            <a:off x="3667600" y="1971516"/>
            <a:ext cx="1552471" cy="377364"/>
          </a:xfrm>
          <a:prstGeom prst="wedgeRectCallout">
            <a:avLst>
              <a:gd name="adj1" fmla="val -42811"/>
              <a:gd name="adj2" fmla="val -105813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chemeClr val="tx1"/>
                </a:solidFill>
              </a:rPr>
              <a:t>在校生総数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15" name="四角形吹き出し 14"/>
          <p:cNvSpPr/>
          <p:nvPr/>
        </p:nvSpPr>
        <p:spPr>
          <a:xfrm>
            <a:off x="3923928" y="3573016"/>
            <a:ext cx="2016224" cy="422895"/>
          </a:xfrm>
          <a:prstGeom prst="wedgeRectCallout">
            <a:avLst>
              <a:gd name="adj1" fmla="val -30656"/>
              <a:gd name="adj2" fmla="val 77450"/>
            </a:avLst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rgbClr val="0070C0"/>
                </a:solidFill>
              </a:rPr>
              <a:t>普通科卒業生数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16" name="四角形吹き出し 15"/>
          <p:cNvSpPr/>
          <p:nvPr/>
        </p:nvSpPr>
        <p:spPr>
          <a:xfrm>
            <a:off x="5116730" y="4797152"/>
            <a:ext cx="2231151" cy="434144"/>
          </a:xfrm>
          <a:prstGeom prst="wedgeRectCallout">
            <a:avLst>
              <a:gd name="adj1" fmla="val -40755"/>
              <a:gd name="adj2" fmla="val 116600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 smtClean="0">
                <a:solidFill>
                  <a:srgbClr val="FF0000"/>
                </a:solidFill>
              </a:rPr>
              <a:t>家政科卒業生数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7" name="四角形吹き出し 16"/>
          <p:cNvSpPr/>
          <p:nvPr/>
        </p:nvSpPr>
        <p:spPr>
          <a:xfrm>
            <a:off x="1275224" y="4198319"/>
            <a:ext cx="2304256" cy="437879"/>
          </a:xfrm>
          <a:prstGeom prst="wedgeRectCallout">
            <a:avLst>
              <a:gd name="adj1" fmla="val -41447"/>
              <a:gd name="adj2" fmla="val 72597"/>
            </a:avLst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 smtClean="0">
                <a:solidFill>
                  <a:srgbClr val="00B050"/>
                </a:solidFill>
              </a:rPr>
              <a:t>定時制卒業生数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4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8488" y="404664"/>
            <a:ext cx="7776864" cy="72008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b="1" dirty="0" smtClean="0">
                <a:latin typeface="+mj-ea"/>
              </a:rPr>
              <a:t>育友会活動の現状　「組織」</a:t>
            </a:r>
            <a:endParaRPr kumimoji="1" lang="ja-JP" altLang="en-US" sz="7200" b="1" dirty="0">
              <a:latin typeface="HGP行書体" pitchFamily="66" charset="-128"/>
              <a:ea typeface="HGP行書体" pitchFamily="66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88" y="1124744"/>
            <a:ext cx="8208912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コネクタ 4"/>
          <p:cNvCxnSpPr/>
          <p:nvPr/>
        </p:nvCxnSpPr>
        <p:spPr>
          <a:xfrm>
            <a:off x="4211960" y="4149080"/>
            <a:ext cx="2304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4211960" y="5157192"/>
            <a:ext cx="30243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4211960" y="5445224"/>
            <a:ext cx="30243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4211960" y="5805264"/>
            <a:ext cx="23042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06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8488" y="404664"/>
            <a:ext cx="7776864" cy="720080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4000" b="1" dirty="0" smtClean="0">
                <a:latin typeface="+mj-ea"/>
              </a:rPr>
              <a:t>育友会活動の現状</a:t>
            </a:r>
            <a:endParaRPr kumimoji="1" lang="ja-JP" altLang="en-US" sz="6000" b="1" dirty="0">
              <a:latin typeface="HGP行書体" pitchFamily="66" charset="-128"/>
              <a:ea typeface="HGP行書体" pitchFamily="66" charset="-128"/>
            </a:endParaRPr>
          </a:p>
        </p:txBody>
      </p:sp>
      <p:sp>
        <p:nvSpPr>
          <p:cNvPr id="3" name="タイトル 1"/>
          <p:cNvSpPr txBox="1">
            <a:spLocks/>
          </p:cNvSpPr>
          <p:nvPr/>
        </p:nvSpPr>
        <p:spPr>
          <a:xfrm>
            <a:off x="467544" y="1101216"/>
            <a:ext cx="7776864" cy="5472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200" b="1" dirty="0" smtClean="0">
                <a:latin typeface="+mj-ea"/>
              </a:rPr>
              <a:t>＜各委員会の主な活動＞</a:t>
            </a:r>
            <a:endParaRPr lang="en-US" altLang="ja-JP" sz="3200" b="1" dirty="0" smtClean="0">
              <a:latin typeface="+mj-ea"/>
            </a:endParaRPr>
          </a:p>
          <a:p>
            <a:pPr algn="l"/>
            <a:r>
              <a:rPr lang="ja-JP" altLang="en-US" sz="1400" b="1" dirty="0" smtClean="0">
                <a:latin typeface="+mj-ea"/>
              </a:rPr>
              <a:t>　</a:t>
            </a:r>
            <a:endParaRPr lang="en-US" altLang="ja-JP" sz="1400" b="1" dirty="0" smtClean="0">
              <a:latin typeface="+mj-ea"/>
            </a:endParaRPr>
          </a:p>
          <a:p>
            <a:pPr algn="l"/>
            <a:r>
              <a:rPr lang="ja-JP" altLang="en-US" sz="3200" b="1" dirty="0" smtClean="0">
                <a:latin typeface="+mj-ea"/>
              </a:rPr>
              <a:t>　①「総務委員会」</a:t>
            </a:r>
            <a:endParaRPr lang="en-US" altLang="ja-JP" sz="3200" b="1" dirty="0" smtClean="0">
              <a:latin typeface="+mj-ea"/>
            </a:endParaRPr>
          </a:p>
          <a:p>
            <a:pPr algn="l"/>
            <a:r>
              <a:rPr lang="ja-JP" altLang="en-US" sz="3200" b="1" dirty="0">
                <a:latin typeface="+mj-ea"/>
              </a:rPr>
              <a:t>　</a:t>
            </a:r>
            <a:r>
              <a:rPr lang="ja-JP" altLang="en-US" sz="3200" b="1" dirty="0" smtClean="0">
                <a:latin typeface="+mj-ea"/>
              </a:rPr>
              <a:t>　　育友会活動全体を担当</a:t>
            </a:r>
            <a:endParaRPr lang="en-US" altLang="ja-JP" sz="3200" b="1" dirty="0" smtClean="0">
              <a:latin typeface="+mj-ea"/>
            </a:endParaRPr>
          </a:p>
          <a:p>
            <a:pPr algn="l"/>
            <a:endParaRPr lang="en-US" altLang="ja-JP" sz="1200" b="1" dirty="0" smtClean="0">
              <a:latin typeface="+mj-ea"/>
            </a:endParaRPr>
          </a:p>
          <a:p>
            <a:pPr algn="l"/>
            <a:r>
              <a:rPr lang="ja-JP" altLang="en-US" sz="3200" b="1" dirty="0" smtClean="0">
                <a:latin typeface="+mj-ea"/>
              </a:rPr>
              <a:t>　②「健全育成委員会」</a:t>
            </a:r>
            <a:endParaRPr lang="en-US" altLang="ja-JP" sz="3200" b="1" dirty="0" smtClean="0">
              <a:latin typeface="+mj-ea"/>
            </a:endParaRPr>
          </a:p>
          <a:p>
            <a:pPr algn="l"/>
            <a:r>
              <a:rPr lang="ja-JP" altLang="en-US" sz="3200" b="1" dirty="0">
                <a:latin typeface="+mj-ea"/>
              </a:rPr>
              <a:t>　</a:t>
            </a:r>
            <a:r>
              <a:rPr lang="ja-JP" altLang="en-US" sz="3200" b="1" dirty="0" smtClean="0">
                <a:latin typeface="+mj-ea"/>
              </a:rPr>
              <a:t>　　高校生さわやか運動での朝の立番</a:t>
            </a:r>
            <a:endParaRPr lang="en-US" altLang="ja-JP" sz="3200" b="1" dirty="0" smtClean="0">
              <a:latin typeface="+mj-ea"/>
            </a:endParaRPr>
          </a:p>
          <a:p>
            <a:pPr algn="l"/>
            <a:endParaRPr lang="en-US" altLang="ja-JP" sz="1200" b="1" dirty="0" smtClean="0">
              <a:latin typeface="+mj-ea"/>
            </a:endParaRPr>
          </a:p>
          <a:p>
            <a:pPr algn="l"/>
            <a:r>
              <a:rPr lang="ja-JP" altLang="en-US" sz="3200" b="1" dirty="0">
                <a:latin typeface="+mj-ea"/>
                <a:ea typeface="HGP行書体" pitchFamily="66" charset="-128"/>
              </a:rPr>
              <a:t>　</a:t>
            </a:r>
            <a:r>
              <a:rPr lang="ja-JP" altLang="en-US" sz="3200" b="1" dirty="0" smtClean="0">
                <a:latin typeface="+mj-ea"/>
              </a:rPr>
              <a:t>③「進路対策委員会」</a:t>
            </a:r>
            <a:endParaRPr lang="en-US" altLang="ja-JP" sz="3200" b="1" dirty="0" smtClean="0">
              <a:latin typeface="+mj-ea"/>
            </a:endParaRPr>
          </a:p>
          <a:p>
            <a:pPr algn="l"/>
            <a:r>
              <a:rPr lang="ja-JP" altLang="en-US" sz="3200" b="1" dirty="0">
                <a:latin typeface="+mj-ea"/>
              </a:rPr>
              <a:t>　</a:t>
            </a:r>
            <a:r>
              <a:rPr lang="ja-JP" altLang="en-US" sz="3200" b="1" dirty="0" smtClean="0">
                <a:latin typeface="+mj-ea"/>
              </a:rPr>
              <a:t>　　研修旅行の計画</a:t>
            </a:r>
            <a:endParaRPr lang="en-US" altLang="ja-JP" sz="3200" b="1" dirty="0" smtClean="0">
              <a:latin typeface="+mj-ea"/>
            </a:endParaRPr>
          </a:p>
          <a:p>
            <a:pPr algn="l"/>
            <a:endParaRPr lang="en-US" altLang="ja-JP" sz="1200" b="1" dirty="0">
              <a:latin typeface="+mj-ea"/>
            </a:endParaRPr>
          </a:p>
          <a:p>
            <a:pPr algn="l"/>
            <a:r>
              <a:rPr lang="ja-JP" altLang="en-US" sz="3200" b="1" dirty="0">
                <a:latin typeface="+mj-ea"/>
              </a:rPr>
              <a:t>　</a:t>
            </a:r>
            <a:r>
              <a:rPr lang="ja-JP" altLang="en-US" sz="3200" b="1" dirty="0" smtClean="0">
                <a:latin typeface="+mj-ea"/>
              </a:rPr>
              <a:t>④「母親委員会」</a:t>
            </a:r>
            <a:endParaRPr lang="en-US" altLang="ja-JP" sz="3200" b="1" dirty="0" smtClean="0">
              <a:latin typeface="+mj-ea"/>
            </a:endParaRPr>
          </a:p>
          <a:p>
            <a:pPr algn="l"/>
            <a:r>
              <a:rPr lang="ja-JP" altLang="en-US" sz="3200" b="1" dirty="0">
                <a:latin typeface="+mj-ea"/>
                <a:ea typeface="HGP行書体" pitchFamily="66" charset="-128"/>
              </a:rPr>
              <a:t>　</a:t>
            </a:r>
            <a:r>
              <a:rPr lang="ja-JP" altLang="en-US" sz="3200" b="1" dirty="0" smtClean="0">
                <a:latin typeface="+mj-ea"/>
                <a:ea typeface="HGP行書体" pitchFamily="66" charset="-128"/>
              </a:rPr>
              <a:t>　　</a:t>
            </a:r>
            <a:r>
              <a:rPr lang="ja-JP" altLang="en-US" sz="3200" b="1" dirty="0" smtClean="0">
                <a:latin typeface="+mj-ea"/>
              </a:rPr>
              <a:t>文化祭や耐寒競歩大会での炊き出し</a:t>
            </a:r>
            <a:endParaRPr lang="ja-JP" altLang="en-US" sz="3200" b="1" dirty="0">
              <a:latin typeface="HGP行書体" pitchFamily="66" charset="-128"/>
              <a:ea typeface="HGP行書体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41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2574</TotalTime>
  <Words>420</Words>
  <Application>Microsoft Office PowerPoint</Application>
  <PresentationFormat>画面に合わせる (4:3)</PresentationFormat>
  <Paragraphs>132</Paragraphs>
  <Slides>22</Slides>
  <Notes>17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22</vt:i4>
      </vt:variant>
    </vt:vector>
  </HeadingPairs>
  <TitlesOfParts>
    <vt:vector size="24" baseType="lpstr">
      <vt:lpstr>Office テーマ</vt:lpstr>
      <vt:lpstr>1_Office テーマ</vt:lpstr>
      <vt:lpstr>これからの育友会の役割 ～西彼杵高校の育友会活動～</vt:lpstr>
      <vt:lpstr>PowerPoint プレゼンテーション</vt:lpstr>
      <vt:lpstr>PowerPoint プレゼンテーション</vt:lpstr>
      <vt:lpstr>これからの育友会の活動 ～西彼杵高校の育友会活動～</vt:lpstr>
      <vt:lpstr>PowerPoint プレゼンテーション</vt:lpstr>
      <vt:lpstr>PowerPoint プレゼンテーション</vt:lpstr>
      <vt:lpstr>PowerPoint プレゼンテーション</vt:lpstr>
      <vt:lpstr>育友会活動の現状　「組織」</vt:lpstr>
      <vt:lpstr>育友会活動の現状</vt:lpstr>
      <vt:lpstr>育友会活動の現状　「総務委員会」</vt:lpstr>
      <vt:lpstr>育友会活動の現状　「総務委員会」</vt:lpstr>
      <vt:lpstr>育友会活動の現状　「総務委員会」</vt:lpstr>
      <vt:lpstr>育友会活動の現状　「健全育成委員会」</vt:lpstr>
      <vt:lpstr>育友会活動の現状　「進路対策委員会」</vt:lpstr>
      <vt:lpstr>育友会活動の現状　「母親委員会」</vt:lpstr>
      <vt:lpstr>育友会活動の現状　「文化祭」</vt:lpstr>
      <vt:lpstr>育友会活動の現状　「文化祭」</vt:lpstr>
      <vt:lpstr>育友会活動の現状　「文化祭」</vt:lpstr>
      <vt:lpstr>「西彼杵高校における 　　　これからの育友会の役割」</vt:lpstr>
      <vt:lpstr>平成２８年度 創立７０周年記念</vt:lpstr>
      <vt:lpstr>校章</vt:lpstr>
      <vt:lpstr>ご清聴、ありがとうございました。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これからの育友会の活動 ～西彼杵高校の育友会活動～</dc:title>
  <dc:creator>松尾宏之</dc:creator>
  <cp:lastModifiedBy>user</cp:lastModifiedBy>
  <cp:revision>126</cp:revision>
  <cp:lastPrinted>2014-11-12T02:26:35Z</cp:lastPrinted>
  <dcterms:created xsi:type="dcterms:W3CDTF">2014-10-02T00:40:03Z</dcterms:created>
  <dcterms:modified xsi:type="dcterms:W3CDTF">2014-11-13T06:22:38Z</dcterms:modified>
</cp:coreProperties>
</file>