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8426"/>
    <a:srgbClr val="FBC9A3"/>
    <a:srgbClr val="492303"/>
    <a:srgbClr val="76CDF8"/>
    <a:srgbClr val="FF9900"/>
    <a:srgbClr val="76E2F8"/>
    <a:srgbClr val="77F777"/>
    <a:srgbClr val="7AEBEE"/>
    <a:srgbClr val="4C36F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21" autoAdjust="0"/>
    <p:restoredTop sz="94280" autoAdjust="0"/>
  </p:normalViewPr>
  <p:slideViewPr>
    <p:cSldViewPr>
      <p:cViewPr varScale="1">
        <p:scale>
          <a:sx n="61" d="100"/>
          <a:sy n="61" d="100"/>
        </p:scale>
        <p:origin x="207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5" y="1"/>
            <a:ext cx="2918831" cy="493316"/>
          </a:xfrm>
          <a:prstGeom prst="rect">
            <a:avLst/>
          </a:prstGeom>
        </p:spPr>
        <p:txBody>
          <a:bodyPr vert="horz" lIns="91440" tIns="45720" rIns="91440" bIns="45720" rtlCol="0"/>
          <a:lstStyle>
            <a:lvl1pPr algn="r">
              <a:defRPr sz="1200"/>
            </a:lvl1pPr>
          </a:lstStyle>
          <a:p>
            <a:fld id="{D178CE8F-B89C-4720-84B2-766577EAD66A}"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900113" y="739775"/>
            <a:ext cx="4935537"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500"/>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286"/>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5" y="9371286"/>
            <a:ext cx="2918831" cy="493316"/>
          </a:xfrm>
          <a:prstGeom prst="rect">
            <a:avLst/>
          </a:prstGeom>
        </p:spPr>
        <p:txBody>
          <a:bodyPr vert="horz" lIns="91440" tIns="45720" rIns="91440" bIns="45720" rtlCol="0" anchor="b"/>
          <a:lstStyle>
            <a:lvl1pPr algn="r">
              <a:defRPr sz="1200"/>
            </a:lvl1pPr>
          </a:lstStyle>
          <a:p>
            <a:fld id="{F0902A98-D1D0-442B-9576-1C680C798E76}" type="slidenum">
              <a:rPr kumimoji="1" lang="ja-JP" altLang="en-US" smtClean="0"/>
              <a:t>‹#›</a:t>
            </a:fld>
            <a:endParaRPr kumimoji="1" lang="ja-JP" altLang="en-US"/>
          </a:p>
        </p:txBody>
      </p:sp>
    </p:spTree>
    <p:extLst>
      <p:ext uri="{BB962C8B-B14F-4D97-AF65-F5344CB8AC3E}">
        <p14:creationId xmlns:p14="http://schemas.microsoft.com/office/powerpoint/2010/main" val="19076437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0902A98-D1D0-442B-9576-1C680C798E76}" type="slidenum">
              <a:rPr kumimoji="1" lang="ja-JP" altLang="en-US" smtClean="0"/>
              <a:t>1</a:t>
            </a:fld>
            <a:endParaRPr kumimoji="1" lang="ja-JP" altLang="en-US"/>
          </a:p>
        </p:txBody>
      </p:sp>
    </p:spTree>
    <p:extLst>
      <p:ext uri="{BB962C8B-B14F-4D97-AF65-F5344CB8AC3E}">
        <p14:creationId xmlns:p14="http://schemas.microsoft.com/office/powerpoint/2010/main" val="292772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2026/3/25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2026/3/25</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80000"/>
                <a:satMod val="300000"/>
              </a:schemeClr>
            </a:gs>
            <a:gs pos="100000">
              <a:srgbClr val="76CDF8"/>
            </a:gs>
          </a:gsLst>
          <a:path path="circle">
            <a:fillToRect l="50000" t="50000" r="50000" b="50000"/>
          </a:path>
        </a:gradFill>
        <a:effectLst/>
      </p:bgPr>
    </p:bg>
    <p:spTree>
      <p:nvGrpSpPr>
        <p:cNvPr id="1" name=""/>
        <p:cNvGrpSpPr/>
        <p:nvPr/>
      </p:nvGrpSpPr>
      <p:grpSpPr>
        <a:xfrm>
          <a:off x="0" y="0"/>
          <a:ext cx="0" cy="0"/>
          <a:chOff x="0" y="0"/>
          <a:chExt cx="0" cy="0"/>
        </a:xfrm>
      </p:grpSpPr>
      <p:sp>
        <p:nvSpPr>
          <p:cNvPr id="2" name="テキスト ボックス 1"/>
          <p:cNvSpPr txBox="1"/>
          <p:nvPr/>
        </p:nvSpPr>
        <p:spPr>
          <a:xfrm>
            <a:off x="-2069" y="0"/>
            <a:ext cx="9144000" cy="369332"/>
          </a:xfrm>
          <a:prstGeom prst="rect">
            <a:avLst/>
          </a:prstGeom>
          <a:solidFill>
            <a:schemeClr val="accent3">
              <a:lumMod val="50000"/>
            </a:schemeClr>
          </a:solidFill>
        </p:spPr>
        <p:txBody>
          <a:bodyPr wrap="square" rtlCol="0">
            <a:spAutoFit/>
          </a:bodyPr>
          <a:lstStyle/>
          <a:p>
            <a:pPr algn="ctr"/>
            <a:r>
              <a:rPr lang="ja-JP" altLang="en-US" dirty="0">
                <a:solidFill>
                  <a:schemeClr val="bg1"/>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令和８</a:t>
            </a:r>
            <a:r>
              <a:rPr kumimoji="1" lang="ja-JP" altLang="en-US" dirty="0">
                <a:solidFill>
                  <a:schemeClr val="bg1"/>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年度　長崎県立</a:t>
            </a:r>
            <a:r>
              <a:rPr lang="ja-JP" altLang="en-US" dirty="0">
                <a:solidFill>
                  <a:schemeClr val="bg1"/>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諫早農業</a:t>
            </a:r>
            <a:r>
              <a:rPr kumimoji="1" lang="ja-JP" altLang="en-US" dirty="0">
                <a:solidFill>
                  <a:schemeClr val="bg1"/>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高等学校「ふるさと教育」体系図</a:t>
            </a:r>
          </a:p>
        </p:txBody>
      </p:sp>
      <p:sp>
        <p:nvSpPr>
          <p:cNvPr id="6" name="テキスト ボックス 5"/>
          <p:cNvSpPr txBox="1"/>
          <p:nvPr/>
        </p:nvSpPr>
        <p:spPr>
          <a:xfrm>
            <a:off x="249450" y="463729"/>
            <a:ext cx="1004809" cy="369332"/>
          </a:xfrm>
          <a:prstGeom prst="rect">
            <a:avLst/>
          </a:prstGeom>
          <a:solidFill>
            <a:srgbClr val="EDFBC1"/>
          </a:solidFill>
          <a:ln w="19050">
            <a:solidFill>
              <a:schemeClr val="accent3">
                <a:lumMod val="50000"/>
              </a:schemeClr>
            </a:solidFill>
          </a:ln>
        </p:spPr>
        <p:txBody>
          <a:bodyPr wrap="square" rtlCol="0">
            <a:spAutoFit/>
          </a:bodyPr>
          <a:lstStyle/>
          <a:p>
            <a:pPr algn="ctr"/>
            <a:r>
              <a:rPr lang="ja-JP" altLang="en-US" dirty="0">
                <a:solidFill>
                  <a:srgbClr val="4C36F2"/>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テーマ</a:t>
            </a:r>
            <a:endParaRPr kumimoji="1" lang="en-US" altLang="ja-JP" dirty="0">
              <a:solidFill>
                <a:srgbClr val="4C36F2"/>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endParaRPr>
          </a:p>
        </p:txBody>
      </p:sp>
      <p:sp>
        <p:nvSpPr>
          <p:cNvPr id="9" name="正方形/長方形 8"/>
          <p:cNvSpPr/>
          <p:nvPr/>
        </p:nvSpPr>
        <p:spPr>
          <a:xfrm>
            <a:off x="248134" y="2071239"/>
            <a:ext cx="1039121" cy="421657"/>
          </a:xfrm>
          <a:prstGeom prst="rect">
            <a:avLst/>
          </a:prstGeom>
          <a:solidFill>
            <a:srgbClr val="FFFFCC"/>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外部連携機関</a:t>
            </a:r>
            <a:endParaRPr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a:p>
            <a:pPr algn="ctr"/>
            <a:r>
              <a:rPr lang="ja-JP" altLang="en-US" sz="900" dirty="0">
                <a:solidFill>
                  <a:schemeClr val="tx1"/>
                </a:solidFill>
                <a:latin typeface="ＭＳ ゴシック" panose="020B0609070205080204" pitchFamily="49" charset="-128"/>
                <a:ea typeface="ＭＳ ゴシック" panose="020B0609070205080204" pitchFamily="49" charset="-128"/>
              </a:rPr>
              <a:t>（</a:t>
            </a:r>
            <a:r>
              <a:rPr kumimoji="1" lang="ja-JP" altLang="en-US" sz="900" spc="-110" dirty="0">
                <a:solidFill>
                  <a:schemeClr val="tx1"/>
                </a:solidFill>
                <a:latin typeface="ＭＳ ゴシック" panose="020B0609070205080204" pitchFamily="49" charset="-128"/>
                <a:ea typeface="ＭＳ ゴシック" panose="020B0609070205080204" pitchFamily="49" charset="-128"/>
              </a:rPr>
              <a:t>行政機関・事業所</a:t>
            </a:r>
            <a:r>
              <a:rPr kumimoji="1" lang="ja-JP" altLang="en-US" sz="900" dirty="0">
                <a:solidFill>
                  <a:schemeClr val="tx1"/>
                </a:solidFill>
                <a:latin typeface="ＭＳ ゴシック" panose="020B0609070205080204" pitchFamily="49" charset="-128"/>
                <a:ea typeface="ＭＳ ゴシック" panose="020B0609070205080204" pitchFamily="49" charset="-128"/>
              </a:rPr>
              <a:t>）</a:t>
            </a:r>
          </a:p>
        </p:txBody>
      </p:sp>
      <p:sp>
        <p:nvSpPr>
          <p:cNvPr id="7" name="テキスト ボックス 6"/>
          <p:cNvSpPr txBox="1"/>
          <p:nvPr/>
        </p:nvSpPr>
        <p:spPr>
          <a:xfrm>
            <a:off x="618782" y="923960"/>
            <a:ext cx="8273698" cy="369332"/>
          </a:xfrm>
          <a:prstGeom prst="rect">
            <a:avLst/>
          </a:prstGeom>
          <a:solidFill>
            <a:srgbClr val="EDFBC1"/>
          </a:solidFill>
          <a:ln w="19050">
            <a:solidFill>
              <a:schemeClr val="accent3">
                <a:lumMod val="50000"/>
              </a:schemeClr>
            </a:solidFill>
          </a:ln>
        </p:spPr>
        <p:txBody>
          <a:bodyPr wrap="square" rtlCol="0">
            <a:spAutoFit/>
          </a:bodyPr>
          <a:lstStyle/>
          <a:p>
            <a:r>
              <a:rPr lang="ja-JP" altLang="en-US" sz="900" dirty="0">
                <a:latin typeface="HG丸ｺﾞｼｯｸM-PRO" panose="020F0600000000000000" pitchFamily="50" charset="-128"/>
                <a:ea typeface="HG丸ｺﾞｼｯｸM-PRO" panose="020F0600000000000000" pitchFamily="50" charset="-128"/>
              </a:rPr>
              <a:t>本校の教育活動において、農業や環境、地域社会に関する学習を深め、生命や自然、郷土を愛する心や自他の尊重、社会連帯の精神の涵養と共生社会に必要な能力の育成を目指す。また、地域や時代のニーズに対応した教育活動を展開し、学校に対する理解を深め、開かれた学校づくりや人材の育成を展開する。</a:t>
            </a:r>
          </a:p>
        </p:txBody>
      </p:sp>
      <p:sp>
        <p:nvSpPr>
          <p:cNvPr id="19" name="正方形/長方形 18"/>
          <p:cNvSpPr/>
          <p:nvPr/>
        </p:nvSpPr>
        <p:spPr>
          <a:xfrm>
            <a:off x="1645880" y="2088070"/>
            <a:ext cx="5839597" cy="404826"/>
          </a:xfrm>
          <a:prstGeom prst="rect">
            <a:avLst/>
          </a:prstGeom>
          <a:solidFill>
            <a:srgbClr val="FFFFCC"/>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長崎県立諫早農業高等学校</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pPr algn="ctr"/>
            <a:r>
              <a:rPr lang="ja-JP" altLang="en-US" sz="900" dirty="0">
                <a:solidFill>
                  <a:schemeClr val="tx1"/>
                </a:solidFill>
                <a:latin typeface="ＭＳ ゴシック" panose="020B0609070205080204" pitchFamily="49" charset="-128"/>
                <a:ea typeface="ＭＳ ゴシック" panose="020B0609070205080204" pitchFamily="49" charset="-128"/>
              </a:rPr>
              <a:t>（農業科学科・動物科学科・環境創造科・農業土木科・バイオ園芸科・食品科学科・生活科学科）</a:t>
            </a:r>
          </a:p>
        </p:txBody>
      </p:sp>
      <p:sp>
        <p:nvSpPr>
          <p:cNvPr id="28" name="フローチャート : 端子 27"/>
          <p:cNvSpPr/>
          <p:nvPr/>
        </p:nvSpPr>
        <p:spPr>
          <a:xfrm>
            <a:off x="2069" y="5506054"/>
            <a:ext cx="9141931" cy="1372431"/>
          </a:xfrm>
          <a:prstGeom prst="flowChartTerminator">
            <a:avLst/>
          </a:prstGeom>
          <a:gradFill>
            <a:gsLst>
              <a:gs pos="0">
                <a:srgbClr val="492303"/>
              </a:gs>
              <a:gs pos="80000">
                <a:srgbClr val="FF9900">
                  <a:lumMod val="28000"/>
                  <a:lumOff val="72000"/>
                </a:srgbClr>
              </a:gs>
              <a:gs pos="100000">
                <a:srgbClr val="FBC9A3"/>
              </a:gs>
            </a:gsLst>
            <a:lin ang="16200000" scaled="1"/>
          </a:gra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rgbClr val="002060"/>
              </a:solidFill>
              <a:latin typeface="富士ポップ" panose="040F0709000000000000" pitchFamily="49" charset="-128"/>
              <a:ea typeface="富士ポップ" panose="040F0709000000000000" pitchFamily="49" charset="-128"/>
            </a:endParaRPr>
          </a:p>
        </p:txBody>
      </p:sp>
      <p:sp>
        <p:nvSpPr>
          <p:cNvPr id="16" name="正方形/長方形 15"/>
          <p:cNvSpPr/>
          <p:nvPr/>
        </p:nvSpPr>
        <p:spPr>
          <a:xfrm>
            <a:off x="7853358" y="2508003"/>
            <a:ext cx="1032096" cy="4025404"/>
          </a:xfrm>
          <a:prstGeom prst="rect">
            <a:avLst/>
          </a:prstGeom>
          <a:solidFill>
            <a:srgbClr val="FFFFCC"/>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r>
              <a:rPr lang="ja-JP" altLang="en-US" sz="1200" dirty="0">
                <a:solidFill>
                  <a:srgbClr val="002060"/>
                </a:solidFill>
              </a:rPr>
              <a:t>○大学・短大・専門学校ほか　　○小中学校・特別支援学校</a:t>
            </a:r>
            <a:endParaRPr lang="en-US" altLang="ja-JP" sz="1200" dirty="0">
              <a:solidFill>
                <a:srgbClr val="002060"/>
              </a:solidFill>
            </a:endParaRPr>
          </a:p>
          <a:p>
            <a:r>
              <a:rPr lang="ja-JP" altLang="en-US" sz="1200" dirty="0">
                <a:solidFill>
                  <a:srgbClr val="002060"/>
                </a:solidFill>
              </a:rPr>
              <a:t>　　　県内４年制大学・短大</a:t>
            </a:r>
            <a:endParaRPr lang="en-US" altLang="ja-JP" sz="1200" dirty="0">
              <a:solidFill>
                <a:srgbClr val="002060"/>
              </a:solidFill>
            </a:endParaRPr>
          </a:p>
          <a:p>
            <a:r>
              <a:rPr lang="ja-JP" altLang="en-US" sz="1200" dirty="0">
                <a:solidFill>
                  <a:srgbClr val="002060"/>
                </a:solidFill>
              </a:rPr>
              <a:t>　　　県立農業大学校</a:t>
            </a:r>
            <a:endParaRPr lang="en-US" altLang="ja-JP" sz="1200" dirty="0">
              <a:solidFill>
                <a:srgbClr val="002060"/>
              </a:solidFill>
            </a:endParaRPr>
          </a:p>
          <a:p>
            <a:r>
              <a:rPr lang="ja-JP" altLang="en-US" sz="1200" dirty="0">
                <a:solidFill>
                  <a:srgbClr val="002060"/>
                </a:solidFill>
              </a:rPr>
              <a:t>　　　各種専門学校</a:t>
            </a:r>
            <a:endParaRPr lang="en-US" altLang="ja-JP" sz="1200" dirty="0">
              <a:solidFill>
                <a:srgbClr val="002060"/>
              </a:solidFill>
            </a:endParaRPr>
          </a:p>
        </p:txBody>
      </p:sp>
      <p:sp>
        <p:nvSpPr>
          <p:cNvPr id="10" name="正方形/長方形 9"/>
          <p:cNvSpPr/>
          <p:nvPr/>
        </p:nvSpPr>
        <p:spPr>
          <a:xfrm>
            <a:off x="251520" y="2492897"/>
            <a:ext cx="1035735" cy="4032450"/>
          </a:xfrm>
          <a:prstGeom prst="rect">
            <a:avLst/>
          </a:prstGeom>
          <a:solidFill>
            <a:srgbClr val="FFFFCC"/>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r>
              <a:rPr kumimoji="1" lang="ja-JP" altLang="en-US" sz="1100" dirty="0">
                <a:solidFill>
                  <a:srgbClr val="002060"/>
                </a:solidFill>
              </a:rPr>
              <a:t>○長崎県県央振興局農林部</a:t>
            </a:r>
            <a:endParaRPr kumimoji="1" lang="en-US" altLang="ja-JP" sz="1100" dirty="0">
              <a:solidFill>
                <a:srgbClr val="002060"/>
              </a:solidFill>
            </a:endParaRPr>
          </a:p>
          <a:p>
            <a:r>
              <a:rPr kumimoji="1" lang="ja-JP" altLang="en-US" sz="1100" dirty="0">
                <a:solidFill>
                  <a:srgbClr val="002060"/>
                </a:solidFill>
              </a:rPr>
              <a:t>○</a:t>
            </a:r>
            <a:r>
              <a:rPr lang="ja-JP" altLang="en-US" sz="1100" dirty="0">
                <a:solidFill>
                  <a:srgbClr val="002060"/>
                </a:solidFill>
              </a:rPr>
              <a:t>諫早</a:t>
            </a:r>
            <a:r>
              <a:rPr kumimoji="1" lang="ja-JP" altLang="en-US" sz="1100" dirty="0">
                <a:solidFill>
                  <a:srgbClr val="002060"/>
                </a:solidFill>
              </a:rPr>
              <a:t>市役所農林水産部・商工振興部</a:t>
            </a:r>
            <a:endParaRPr kumimoji="1" lang="en-US" altLang="ja-JP" sz="1100" dirty="0">
              <a:solidFill>
                <a:srgbClr val="002060"/>
              </a:solidFill>
            </a:endParaRPr>
          </a:p>
          <a:p>
            <a:r>
              <a:rPr kumimoji="1" lang="ja-JP" altLang="en-US" sz="1100" dirty="0">
                <a:solidFill>
                  <a:srgbClr val="002060"/>
                </a:solidFill>
              </a:rPr>
              <a:t>○ながさき県央農業協同組合</a:t>
            </a:r>
            <a:endParaRPr kumimoji="1" lang="en-US" altLang="ja-JP" sz="1100" dirty="0">
              <a:solidFill>
                <a:srgbClr val="002060"/>
              </a:solidFill>
            </a:endParaRPr>
          </a:p>
        </p:txBody>
      </p:sp>
      <p:sp>
        <p:nvSpPr>
          <p:cNvPr id="30" name="テキスト ボックス 29"/>
          <p:cNvSpPr txBox="1"/>
          <p:nvPr/>
        </p:nvSpPr>
        <p:spPr>
          <a:xfrm>
            <a:off x="9396536" y="4369482"/>
            <a:ext cx="45719" cy="369332"/>
          </a:xfrm>
          <a:prstGeom prst="rect">
            <a:avLst/>
          </a:prstGeom>
          <a:noFill/>
        </p:spPr>
        <p:txBody>
          <a:bodyPr wrap="square" rtlCol="0">
            <a:spAutoFit/>
          </a:bodyPr>
          <a:lstStyle/>
          <a:p>
            <a:endParaRPr kumimoji="1" lang="ja-JP" altLang="en-US" dirty="0"/>
          </a:p>
        </p:txBody>
      </p:sp>
      <p:sp>
        <p:nvSpPr>
          <p:cNvPr id="13" name="正方形/長方形 12"/>
          <p:cNvSpPr/>
          <p:nvPr/>
        </p:nvSpPr>
        <p:spPr>
          <a:xfrm>
            <a:off x="1645880" y="2489693"/>
            <a:ext cx="5839598" cy="4032450"/>
          </a:xfrm>
          <a:prstGeom prst="rect">
            <a:avLst/>
          </a:prstGeom>
          <a:solidFill>
            <a:srgbClr val="FFFFCC"/>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rgbClr val="002060"/>
              </a:solidFill>
            </a:endParaRPr>
          </a:p>
        </p:txBody>
      </p:sp>
      <p:sp>
        <p:nvSpPr>
          <p:cNvPr id="31" name="テキスト ボックス 30"/>
          <p:cNvSpPr txBox="1"/>
          <p:nvPr/>
        </p:nvSpPr>
        <p:spPr>
          <a:xfrm>
            <a:off x="1750871" y="6538910"/>
            <a:ext cx="5644324" cy="307777"/>
          </a:xfrm>
          <a:prstGeom prst="rect">
            <a:avLst/>
          </a:prstGeom>
          <a:noFill/>
        </p:spPr>
        <p:txBody>
          <a:bodyPr wrap="square" rtlCol="0">
            <a:spAutoFit/>
          </a:bodyPr>
          <a:lstStyle/>
          <a:p>
            <a:pPr algn="ctr"/>
            <a:r>
              <a:rPr lang="ja-JP" altLang="en-US" sz="1400" dirty="0">
                <a:solidFill>
                  <a:schemeClr val="bg1"/>
                </a:solidFill>
                <a:latin typeface="富士ポップ" panose="040F0709000000000000" pitchFamily="49" charset="-128"/>
                <a:ea typeface="富士ポップ" panose="040F0709000000000000" pitchFamily="49" charset="-128"/>
              </a:rPr>
              <a:t>地域社会（地域住民、産業、文化、歴史</a:t>
            </a:r>
            <a:r>
              <a:rPr lang="ja-JP" altLang="en-US" sz="1000" dirty="0">
                <a:solidFill>
                  <a:schemeClr val="bg1"/>
                </a:solidFill>
                <a:latin typeface="富士ポップ" panose="040F0709000000000000" pitchFamily="49" charset="-128"/>
                <a:ea typeface="富士ポップ" panose="040F0709000000000000" pitchFamily="49" charset="-128"/>
              </a:rPr>
              <a:t>など</a:t>
            </a:r>
            <a:r>
              <a:rPr lang="ja-JP" altLang="en-US" sz="1400" dirty="0">
                <a:solidFill>
                  <a:schemeClr val="bg1"/>
                </a:solidFill>
                <a:latin typeface="富士ポップ" panose="040F0709000000000000" pitchFamily="49" charset="-128"/>
                <a:ea typeface="富士ポップ" panose="040F0709000000000000" pitchFamily="49" charset="-128"/>
              </a:rPr>
              <a:t>）・本校保護者</a:t>
            </a:r>
          </a:p>
        </p:txBody>
      </p:sp>
      <p:sp>
        <p:nvSpPr>
          <p:cNvPr id="25" name="左右矢印吹き出し 24"/>
          <p:cNvSpPr/>
          <p:nvPr/>
        </p:nvSpPr>
        <p:spPr>
          <a:xfrm>
            <a:off x="1151620" y="2564904"/>
            <a:ext cx="6840760" cy="809347"/>
          </a:xfrm>
          <a:prstGeom prst="leftRightArrowCallout">
            <a:avLst>
              <a:gd name="adj1" fmla="val 28932"/>
              <a:gd name="adj2" fmla="val 8720"/>
              <a:gd name="adj3" fmla="val 3932"/>
              <a:gd name="adj4" fmla="val 80170"/>
            </a:avLst>
          </a:prstGeom>
          <a:solidFill>
            <a:srgbClr val="FFFF00"/>
          </a:solidFill>
          <a:ln w="222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ＭＳ ゴシック" panose="020B0609070205080204" pitchFamily="49" charset="-128"/>
                <a:ea typeface="ＭＳ ゴシック" panose="020B0609070205080204" pitchFamily="49" charset="-128"/>
              </a:rPr>
              <a:t>ふるさと教育</a:t>
            </a:r>
            <a:r>
              <a:rPr kumimoji="1" lang="ja-JP" altLang="en-US" sz="1200" b="1" dirty="0">
                <a:solidFill>
                  <a:schemeClr val="tx1"/>
                </a:solidFill>
                <a:latin typeface="ＭＳ ゴシック" panose="020B0609070205080204" pitchFamily="49" charset="-128"/>
                <a:ea typeface="ＭＳ ゴシック" panose="020B0609070205080204" pitchFamily="49" charset="-128"/>
              </a:rPr>
              <a:t>連携委員会</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r>
              <a:rPr lang="en-US" altLang="ja-JP" sz="900" dirty="0">
                <a:solidFill>
                  <a:schemeClr val="tx1"/>
                </a:solidFill>
                <a:latin typeface="ＭＳ ゴシック" panose="020B0609070205080204" pitchFamily="49" charset="-128"/>
                <a:ea typeface="ＭＳ ゴシック" panose="020B0609070205080204" pitchFamily="49" charset="-128"/>
              </a:rPr>
              <a:t>〔</a:t>
            </a:r>
            <a:r>
              <a:rPr lang="ja-JP" altLang="en-US" sz="900" dirty="0">
                <a:solidFill>
                  <a:schemeClr val="tx1"/>
                </a:solidFill>
                <a:latin typeface="ＭＳ ゴシック" panose="020B0609070205080204" pitchFamily="49" charset="-128"/>
                <a:ea typeface="ＭＳ ゴシック" panose="020B0609070205080204" pitchFamily="49" charset="-128"/>
              </a:rPr>
              <a:t>委員長</a:t>
            </a:r>
            <a:r>
              <a:rPr lang="en-US" altLang="ja-JP" sz="900" dirty="0">
                <a:solidFill>
                  <a:schemeClr val="tx1"/>
                </a:solidFill>
                <a:latin typeface="ＭＳ ゴシック" panose="020B0609070205080204" pitchFamily="49" charset="-128"/>
                <a:ea typeface="ＭＳ ゴシック" panose="020B0609070205080204" pitchFamily="49" charset="-128"/>
              </a:rPr>
              <a:t>〕</a:t>
            </a:r>
            <a:r>
              <a:rPr lang="ja-JP" altLang="en-US" sz="900" dirty="0">
                <a:solidFill>
                  <a:schemeClr val="tx1"/>
                </a:solidFill>
                <a:latin typeface="ＭＳ ゴシック" panose="020B0609070205080204" pitchFamily="49" charset="-128"/>
                <a:ea typeface="ＭＳ ゴシック" panose="020B0609070205080204" pitchFamily="49" charset="-128"/>
              </a:rPr>
              <a:t>校長、</a:t>
            </a:r>
            <a:r>
              <a:rPr lang="en-US" altLang="ja-JP" sz="900" dirty="0">
                <a:solidFill>
                  <a:schemeClr val="tx1"/>
                </a:solidFill>
                <a:latin typeface="ＭＳ ゴシック" panose="020B0609070205080204" pitchFamily="49" charset="-128"/>
                <a:ea typeface="ＭＳ ゴシック" panose="020B0609070205080204" pitchFamily="49" charset="-128"/>
              </a:rPr>
              <a:t>〔</a:t>
            </a:r>
            <a:r>
              <a:rPr lang="ja-JP" altLang="en-US" sz="900" dirty="0">
                <a:solidFill>
                  <a:schemeClr val="tx1"/>
                </a:solidFill>
                <a:latin typeface="ＭＳ ゴシック" panose="020B0609070205080204" pitchFamily="49" charset="-128"/>
                <a:ea typeface="ＭＳ ゴシック" panose="020B0609070205080204" pitchFamily="49" charset="-128"/>
              </a:rPr>
              <a:t>副委員長</a:t>
            </a:r>
            <a:r>
              <a:rPr lang="en-US" altLang="ja-JP" sz="900" dirty="0">
                <a:solidFill>
                  <a:schemeClr val="tx1"/>
                </a:solidFill>
                <a:latin typeface="ＭＳ ゴシック" panose="020B0609070205080204" pitchFamily="49" charset="-128"/>
                <a:ea typeface="ＭＳ ゴシック" panose="020B0609070205080204" pitchFamily="49" charset="-128"/>
              </a:rPr>
              <a:t>〕</a:t>
            </a:r>
            <a:r>
              <a:rPr lang="ja-JP" altLang="en-US" sz="900" dirty="0">
                <a:solidFill>
                  <a:schemeClr val="tx1"/>
                </a:solidFill>
                <a:latin typeface="ＭＳ ゴシック" panose="020B0609070205080204" pitchFamily="49" charset="-128"/>
                <a:ea typeface="ＭＳ ゴシック" panose="020B0609070205080204" pitchFamily="49" charset="-128"/>
              </a:rPr>
              <a:t>副校長・教頭</a:t>
            </a:r>
            <a:endParaRPr lang="en-US" altLang="ja-JP" sz="900" dirty="0">
              <a:solidFill>
                <a:schemeClr val="tx1"/>
              </a:solidFill>
              <a:latin typeface="ＭＳ ゴシック" panose="020B0609070205080204" pitchFamily="49" charset="-128"/>
              <a:ea typeface="ＭＳ ゴシック" panose="020B0609070205080204" pitchFamily="49" charset="-128"/>
            </a:endParaRPr>
          </a:p>
          <a:p>
            <a:r>
              <a:rPr lang="ja-JP" altLang="en-US" sz="900" dirty="0">
                <a:solidFill>
                  <a:schemeClr val="tx1"/>
                </a:solidFill>
                <a:latin typeface="ＭＳ ゴシック" panose="020B0609070205080204" pitchFamily="49" charset="-128"/>
                <a:ea typeface="ＭＳ ゴシック" panose="020B0609070205080204" pitchFamily="49" charset="-128"/>
              </a:rPr>
              <a:t>　 　教務主任、農場長、進路指導主事、農業クラブ主任、研修図書部主任、各学科主任、ＰＴＡ</a:t>
            </a:r>
            <a:endParaRPr lang="en-US" altLang="ja-JP" sz="900" dirty="0">
              <a:solidFill>
                <a:schemeClr val="tx1"/>
              </a:solidFill>
              <a:latin typeface="ＭＳ ゴシック" panose="020B0609070205080204" pitchFamily="49" charset="-128"/>
              <a:ea typeface="ＭＳ ゴシック" panose="020B0609070205080204" pitchFamily="49" charset="-128"/>
            </a:endParaRPr>
          </a:p>
        </p:txBody>
      </p:sp>
      <p:sp>
        <p:nvSpPr>
          <p:cNvPr id="26" name="テキスト ボックス 25"/>
          <p:cNvSpPr txBox="1"/>
          <p:nvPr/>
        </p:nvSpPr>
        <p:spPr>
          <a:xfrm>
            <a:off x="1240198" y="2595384"/>
            <a:ext cx="461665" cy="836913"/>
          </a:xfrm>
          <a:prstGeom prst="rect">
            <a:avLst/>
          </a:prstGeom>
          <a:noFill/>
        </p:spPr>
        <p:txBody>
          <a:bodyPr vert="eaVert" wrap="square" rtlCol="0">
            <a:spAutoFit/>
          </a:bodyPr>
          <a:lstStyle/>
          <a:p>
            <a:r>
              <a:rPr kumimoji="1" lang="ja-JP" altLang="en-US" dirty="0">
                <a:solidFill>
                  <a:srgbClr val="FF0000"/>
                </a:solidFill>
                <a:effectLst>
                  <a:outerShdw blurRad="38100" dist="38100" dir="2700000" algn="tl">
                    <a:srgbClr val="000000">
                      <a:alpha val="43137"/>
                    </a:srgbClr>
                  </a:outerShdw>
                </a:effectLst>
              </a:rPr>
              <a:t>連</a:t>
            </a:r>
            <a:r>
              <a:rPr lang="ja-JP" altLang="en-US" dirty="0">
                <a:solidFill>
                  <a:srgbClr val="FF0000"/>
                </a:solidFill>
                <a:effectLst>
                  <a:outerShdw blurRad="38100" dist="38100" dir="2700000" algn="tl">
                    <a:srgbClr val="000000">
                      <a:alpha val="43137"/>
                    </a:srgbClr>
                  </a:outerShdw>
                </a:effectLst>
              </a:rPr>
              <a:t>　 </a:t>
            </a:r>
            <a:r>
              <a:rPr kumimoji="1" lang="ja-JP" altLang="en-US" dirty="0">
                <a:solidFill>
                  <a:srgbClr val="FF0000"/>
                </a:solidFill>
                <a:effectLst>
                  <a:outerShdw blurRad="38100" dist="38100" dir="2700000" algn="tl">
                    <a:srgbClr val="000000">
                      <a:alpha val="43137"/>
                    </a:srgbClr>
                  </a:outerShdw>
                </a:effectLst>
              </a:rPr>
              <a:t>携</a:t>
            </a:r>
          </a:p>
        </p:txBody>
      </p:sp>
      <p:sp>
        <p:nvSpPr>
          <p:cNvPr id="20" name="テキスト ボックス 19">
            <a:extLst>
              <a:ext uri="{FF2B5EF4-FFF2-40B4-BE49-F238E27FC236}">
                <a16:creationId xmlns:a16="http://schemas.microsoft.com/office/drawing/2014/main" id="{B1EED8F0-1E94-4A4B-AD99-B34442337996}"/>
              </a:ext>
            </a:extLst>
          </p:cNvPr>
          <p:cNvSpPr txBox="1"/>
          <p:nvPr/>
        </p:nvSpPr>
        <p:spPr>
          <a:xfrm>
            <a:off x="1254259" y="463729"/>
            <a:ext cx="7638221" cy="369332"/>
          </a:xfrm>
          <a:prstGeom prst="rect">
            <a:avLst/>
          </a:prstGeom>
          <a:solidFill>
            <a:srgbClr val="EDFBC1"/>
          </a:solidFill>
          <a:ln w="19050">
            <a:solidFill>
              <a:schemeClr val="accent3">
                <a:lumMod val="50000"/>
              </a:schemeClr>
            </a:solidFill>
          </a:ln>
        </p:spPr>
        <p:txBody>
          <a:bodyPr wrap="square" rtlCol="0">
            <a:spAutoFit/>
          </a:bodyPr>
          <a:lstStyle/>
          <a:p>
            <a:pPr algn="ctr"/>
            <a:r>
              <a:rPr kumimoji="1" lang="ja-JP" altLang="en-US" dirty="0">
                <a:solidFill>
                  <a:srgbClr val="4C36F2"/>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盛り上げよう長崎を　～地元の魅力に気づき・学び・よかとこを発信しよう～</a:t>
            </a:r>
            <a:endParaRPr kumimoji="1" lang="en-US" altLang="ja-JP" dirty="0">
              <a:solidFill>
                <a:srgbClr val="4C36F2"/>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endParaRPr>
          </a:p>
        </p:txBody>
      </p:sp>
      <p:sp>
        <p:nvSpPr>
          <p:cNvPr id="21" name="テキスト ボックス 20">
            <a:extLst>
              <a:ext uri="{FF2B5EF4-FFF2-40B4-BE49-F238E27FC236}">
                <a16:creationId xmlns:a16="http://schemas.microsoft.com/office/drawing/2014/main" id="{AD3249C7-9527-4DD9-BBE3-CE4070063072}"/>
              </a:ext>
            </a:extLst>
          </p:cNvPr>
          <p:cNvSpPr txBox="1"/>
          <p:nvPr/>
        </p:nvSpPr>
        <p:spPr>
          <a:xfrm>
            <a:off x="249450" y="923961"/>
            <a:ext cx="369332" cy="400110"/>
          </a:xfrm>
          <a:prstGeom prst="rect">
            <a:avLst/>
          </a:prstGeom>
          <a:solidFill>
            <a:srgbClr val="EDFBC1"/>
          </a:solidFill>
          <a:ln w="19050">
            <a:solidFill>
              <a:schemeClr val="accent3">
                <a:lumMod val="50000"/>
              </a:schemeClr>
            </a:solidFill>
          </a:ln>
        </p:spPr>
        <p:txBody>
          <a:bodyPr vert="eaVert" wrap="square" rtlCol="0" anchor="ctr">
            <a:spAutoFit/>
          </a:bodyPr>
          <a:lstStyle/>
          <a:p>
            <a:pPr algn="ctr"/>
            <a:r>
              <a:rPr lang="ja-JP" altLang="en-US" sz="1200" dirty="0">
                <a:solidFill>
                  <a:srgbClr val="FF0000"/>
                </a:solidFill>
                <a:latin typeface="HGP創英角ｺﾞｼｯｸUB" panose="020B0900000000000000" pitchFamily="50" charset="-128"/>
                <a:ea typeface="HGP創英角ｺﾞｼｯｸUB" panose="020B0900000000000000" pitchFamily="50" charset="-128"/>
              </a:rPr>
              <a:t>目標</a:t>
            </a:r>
          </a:p>
        </p:txBody>
      </p:sp>
      <p:sp>
        <p:nvSpPr>
          <p:cNvPr id="22" name="テキスト ボックス 21">
            <a:extLst>
              <a:ext uri="{FF2B5EF4-FFF2-40B4-BE49-F238E27FC236}">
                <a16:creationId xmlns:a16="http://schemas.microsoft.com/office/drawing/2014/main" id="{8A2A8956-9B52-45E0-9631-0D6CBC79D856}"/>
              </a:ext>
            </a:extLst>
          </p:cNvPr>
          <p:cNvSpPr txBox="1"/>
          <p:nvPr/>
        </p:nvSpPr>
        <p:spPr>
          <a:xfrm>
            <a:off x="254029" y="1412776"/>
            <a:ext cx="1008112" cy="574662"/>
          </a:xfrm>
          <a:prstGeom prst="rect">
            <a:avLst/>
          </a:prstGeom>
          <a:solidFill>
            <a:srgbClr val="EDFBC1"/>
          </a:solidFill>
          <a:ln w="19050">
            <a:solidFill>
              <a:schemeClr val="accent3">
                <a:lumMod val="50000"/>
              </a:schemeClr>
            </a:solidFill>
          </a:ln>
        </p:spPr>
        <p:txBody>
          <a:bodyPr vert="horz" wrap="square" rtlCol="0" anchor="ctr">
            <a:noAutofit/>
          </a:bodyPr>
          <a:lstStyle/>
          <a:p>
            <a:pPr algn="ctr"/>
            <a:r>
              <a:rPr lang="ja-JP" altLang="en-US" sz="1200" dirty="0">
                <a:solidFill>
                  <a:srgbClr val="FF0000"/>
                </a:solidFill>
                <a:latin typeface="HGP創英角ｺﾞｼｯｸUB" panose="020B0900000000000000" pitchFamily="50" charset="-128"/>
                <a:ea typeface="HGP創英角ｺﾞｼｯｸUB" panose="020B0900000000000000" pitchFamily="50" charset="-128"/>
              </a:rPr>
              <a:t>育成したい</a:t>
            </a:r>
            <a:endParaRPr lang="en-US" altLang="ja-JP" sz="1200" dirty="0">
              <a:solidFill>
                <a:srgbClr val="FF0000"/>
              </a:solidFill>
              <a:latin typeface="HGP創英角ｺﾞｼｯｸUB" panose="020B0900000000000000" pitchFamily="50" charset="-128"/>
              <a:ea typeface="HGP創英角ｺﾞｼｯｸUB" panose="020B0900000000000000" pitchFamily="50" charset="-128"/>
            </a:endParaRPr>
          </a:p>
          <a:p>
            <a:pPr algn="ctr"/>
            <a:r>
              <a:rPr lang="ja-JP" altLang="en-US" sz="1200" dirty="0">
                <a:solidFill>
                  <a:srgbClr val="FF0000"/>
                </a:solidFill>
                <a:latin typeface="HGP創英角ｺﾞｼｯｸUB" panose="020B0900000000000000" pitchFamily="50" charset="-128"/>
                <a:ea typeface="HGP創英角ｺﾞｼｯｸUB" panose="020B0900000000000000" pitchFamily="50" charset="-128"/>
              </a:rPr>
              <a:t>資質・能力</a:t>
            </a:r>
          </a:p>
        </p:txBody>
      </p:sp>
      <p:sp>
        <p:nvSpPr>
          <p:cNvPr id="24" name="テキスト ボックス 23">
            <a:extLst>
              <a:ext uri="{FF2B5EF4-FFF2-40B4-BE49-F238E27FC236}">
                <a16:creationId xmlns:a16="http://schemas.microsoft.com/office/drawing/2014/main" id="{77DD0B00-4835-49E1-86FA-F409D1F324BA}"/>
              </a:ext>
            </a:extLst>
          </p:cNvPr>
          <p:cNvSpPr txBox="1"/>
          <p:nvPr/>
        </p:nvSpPr>
        <p:spPr>
          <a:xfrm>
            <a:off x="1254260" y="1412776"/>
            <a:ext cx="6231217" cy="574662"/>
          </a:xfrm>
          <a:prstGeom prst="rect">
            <a:avLst/>
          </a:prstGeom>
          <a:solidFill>
            <a:srgbClr val="EDFBC1"/>
          </a:solidFill>
          <a:ln w="19050">
            <a:solidFill>
              <a:schemeClr val="accent3">
                <a:lumMod val="50000"/>
              </a:schemeClr>
            </a:solidFill>
          </a:ln>
        </p:spPr>
        <p:txBody>
          <a:bodyPr vert="horz" wrap="square" rtlCol="0" anchor="ctr">
            <a:noAutofit/>
          </a:bodyPr>
          <a:lstStyle/>
          <a:p>
            <a:r>
              <a:rPr lang="ja-JP" altLang="en-US" sz="1200" dirty="0"/>
              <a:t>　</a:t>
            </a:r>
          </a:p>
        </p:txBody>
      </p:sp>
      <p:sp>
        <p:nvSpPr>
          <p:cNvPr id="3" name="四角形: 対角を切り取る 2">
            <a:extLst>
              <a:ext uri="{FF2B5EF4-FFF2-40B4-BE49-F238E27FC236}">
                <a16:creationId xmlns:a16="http://schemas.microsoft.com/office/drawing/2014/main" id="{5B029FBD-FF16-48BE-B52B-12141650BDD1}"/>
              </a:ext>
            </a:extLst>
          </p:cNvPr>
          <p:cNvSpPr/>
          <p:nvPr/>
        </p:nvSpPr>
        <p:spPr>
          <a:xfrm>
            <a:off x="1331640" y="1456686"/>
            <a:ext cx="1759787" cy="460146"/>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r>
              <a:rPr lang="ja-JP" altLang="en-US" sz="1400" dirty="0">
                <a:effectLst>
                  <a:outerShdw blurRad="38100" dist="38100" dir="2700000" algn="tl">
                    <a:srgbClr val="000000">
                      <a:alpha val="43137"/>
                    </a:srgbClr>
                  </a:outerShdw>
                </a:effectLst>
              </a:rPr>
              <a:t>地元地域（ふるさと）への愛着と誇り</a:t>
            </a:r>
            <a:endParaRPr kumimoji="1" lang="ja-JP" altLang="en-US" sz="1400" dirty="0">
              <a:effectLst>
                <a:outerShdw blurRad="38100" dist="38100" dir="2700000" algn="tl">
                  <a:srgbClr val="000000">
                    <a:alpha val="43137"/>
                  </a:srgbClr>
                </a:outerShdw>
              </a:effectLst>
            </a:endParaRPr>
          </a:p>
        </p:txBody>
      </p:sp>
      <p:sp>
        <p:nvSpPr>
          <p:cNvPr id="29" name="四角形: 対角を切り取る 28">
            <a:extLst>
              <a:ext uri="{FF2B5EF4-FFF2-40B4-BE49-F238E27FC236}">
                <a16:creationId xmlns:a16="http://schemas.microsoft.com/office/drawing/2014/main" id="{625CCA98-F291-4FD1-A748-34F7A8293E94}"/>
              </a:ext>
            </a:extLst>
          </p:cNvPr>
          <p:cNvSpPr/>
          <p:nvPr/>
        </p:nvSpPr>
        <p:spPr>
          <a:xfrm>
            <a:off x="3236988" y="1456686"/>
            <a:ext cx="1767060" cy="460146"/>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ja-JP" altLang="en-US" sz="1400" spc="-200" dirty="0">
                <a:effectLst>
                  <a:outerShdw blurRad="38100" dist="38100" dir="2700000" algn="tl">
                    <a:srgbClr val="000000">
                      <a:alpha val="43137"/>
                    </a:srgbClr>
                  </a:outerShdw>
                </a:effectLst>
              </a:rPr>
              <a:t>創造力・判断力</a:t>
            </a:r>
            <a:endParaRPr lang="en-US" altLang="ja-JP" sz="1400" spc="-200" dirty="0">
              <a:effectLst>
                <a:outerShdw blurRad="38100" dist="38100" dir="2700000" algn="tl">
                  <a:srgbClr val="000000">
                    <a:alpha val="43137"/>
                  </a:srgbClr>
                </a:outerShdw>
              </a:effectLst>
            </a:endParaRPr>
          </a:p>
          <a:p>
            <a:pPr algn="ctr"/>
            <a:r>
              <a:rPr lang="ja-JP" altLang="en-US" sz="1400" spc="-200" dirty="0">
                <a:effectLst>
                  <a:outerShdw blurRad="38100" dist="38100" dir="2700000" algn="tl">
                    <a:srgbClr val="000000">
                      <a:alpha val="43137"/>
                    </a:srgbClr>
                  </a:outerShdw>
                </a:effectLst>
              </a:rPr>
              <a:t>実践力・協働性</a:t>
            </a:r>
          </a:p>
        </p:txBody>
      </p:sp>
      <p:sp>
        <p:nvSpPr>
          <p:cNvPr id="34" name="四角形: 対角を切り取る 33">
            <a:extLst>
              <a:ext uri="{FF2B5EF4-FFF2-40B4-BE49-F238E27FC236}">
                <a16:creationId xmlns:a16="http://schemas.microsoft.com/office/drawing/2014/main" id="{5E1B9660-406D-4A83-85F6-7AB7A5F179F3}"/>
              </a:ext>
            </a:extLst>
          </p:cNvPr>
          <p:cNvSpPr/>
          <p:nvPr/>
        </p:nvSpPr>
        <p:spPr>
          <a:xfrm>
            <a:off x="5157997" y="1456687"/>
            <a:ext cx="2155682" cy="460145"/>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1400" dirty="0">
                <a:effectLst>
                  <a:outerShdw blurRad="38100" dist="38100" dir="2700000" algn="tl">
                    <a:srgbClr val="000000">
                      <a:alpha val="43137"/>
                    </a:srgbClr>
                  </a:outerShdw>
                </a:effectLst>
              </a:rPr>
              <a:t>将来の地域を支えるリーダーとなる人間性の育成</a:t>
            </a:r>
          </a:p>
        </p:txBody>
      </p:sp>
      <p:sp>
        <p:nvSpPr>
          <p:cNvPr id="36" name="正方形/長方形 35">
            <a:extLst>
              <a:ext uri="{FF2B5EF4-FFF2-40B4-BE49-F238E27FC236}">
                <a16:creationId xmlns:a16="http://schemas.microsoft.com/office/drawing/2014/main" id="{EC50E548-3AD6-4AD4-88C8-57AF4602F1BB}"/>
              </a:ext>
            </a:extLst>
          </p:cNvPr>
          <p:cNvSpPr/>
          <p:nvPr/>
        </p:nvSpPr>
        <p:spPr>
          <a:xfrm>
            <a:off x="7853359" y="2086346"/>
            <a:ext cx="1039121" cy="421657"/>
          </a:xfrm>
          <a:prstGeom prst="rect">
            <a:avLst/>
          </a:prstGeom>
          <a:solidFill>
            <a:srgbClr val="FFFFCC"/>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外部連携機関</a:t>
            </a:r>
            <a:endParaRPr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a:p>
            <a:pPr algn="ctr"/>
            <a:r>
              <a:rPr lang="ja-JP" altLang="en-US" sz="900" dirty="0">
                <a:solidFill>
                  <a:schemeClr val="tx1"/>
                </a:solidFill>
                <a:latin typeface="ＭＳ ゴシック" panose="020B0609070205080204" pitchFamily="49" charset="-128"/>
                <a:ea typeface="ＭＳ ゴシック" panose="020B0609070205080204" pitchFamily="49" charset="-128"/>
              </a:rPr>
              <a:t>（大学</a:t>
            </a:r>
            <a:r>
              <a:rPr kumimoji="1" lang="ja-JP" altLang="en-US" sz="900" dirty="0">
                <a:solidFill>
                  <a:schemeClr val="tx1"/>
                </a:solidFill>
                <a:latin typeface="ＭＳ ゴシック" panose="020B0609070205080204" pitchFamily="49" charset="-128"/>
                <a:ea typeface="ＭＳ ゴシック" panose="020B0609070205080204" pitchFamily="49" charset="-128"/>
              </a:rPr>
              <a:t>・専門機関）</a:t>
            </a:r>
          </a:p>
        </p:txBody>
      </p:sp>
      <p:sp>
        <p:nvSpPr>
          <p:cNvPr id="37" name="正方形/長方形 36">
            <a:extLst>
              <a:ext uri="{FF2B5EF4-FFF2-40B4-BE49-F238E27FC236}">
                <a16:creationId xmlns:a16="http://schemas.microsoft.com/office/drawing/2014/main" id="{248730EE-4DF9-4112-AC16-A8449B4AFECC}"/>
              </a:ext>
            </a:extLst>
          </p:cNvPr>
          <p:cNvSpPr/>
          <p:nvPr/>
        </p:nvSpPr>
        <p:spPr>
          <a:xfrm>
            <a:off x="175789" y="4827741"/>
            <a:ext cx="1039121" cy="21036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lIns="36000" tIns="36000" rIns="36000" bIns="36000" rtlCol="0" anchor="ctr"/>
          <a:lstStyle/>
          <a:p>
            <a:r>
              <a:rPr lang="ja-JP" altLang="en-US" sz="1100" dirty="0">
                <a:solidFill>
                  <a:srgbClr val="002060"/>
                </a:solidFill>
              </a:rPr>
              <a:t>○地元関連企業</a:t>
            </a:r>
            <a:endParaRPr lang="en-US" altLang="ja-JP" sz="1100" dirty="0">
              <a:solidFill>
                <a:srgbClr val="002060"/>
              </a:solidFill>
            </a:endParaRPr>
          </a:p>
          <a:p>
            <a:r>
              <a:rPr kumimoji="1" lang="ja-JP" altLang="en-US" sz="1100" dirty="0">
                <a:solidFill>
                  <a:srgbClr val="002060"/>
                </a:solidFill>
              </a:rPr>
              <a:t>○</a:t>
            </a:r>
            <a:r>
              <a:rPr lang="ja-JP" altLang="en-US" sz="1100" dirty="0">
                <a:solidFill>
                  <a:srgbClr val="002060"/>
                </a:solidFill>
              </a:rPr>
              <a:t>諫早</a:t>
            </a:r>
            <a:r>
              <a:rPr kumimoji="1" lang="ja-JP" altLang="en-US" sz="1100" dirty="0">
                <a:solidFill>
                  <a:srgbClr val="002060"/>
                </a:solidFill>
              </a:rPr>
              <a:t>市社会福祉協議会</a:t>
            </a:r>
            <a:endParaRPr kumimoji="1" lang="en-US" altLang="ja-JP" sz="1100" dirty="0">
              <a:solidFill>
                <a:srgbClr val="002060"/>
              </a:solidFill>
            </a:endParaRPr>
          </a:p>
          <a:p>
            <a:r>
              <a:rPr lang="ja-JP" altLang="en-US" sz="1100" dirty="0">
                <a:solidFill>
                  <a:srgbClr val="002060"/>
                </a:solidFill>
              </a:rPr>
              <a:t>○諫早市教育委員会</a:t>
            </a:r>
            <a:endParaRPr lang="en-US" altLang="ja-JP" sz="1100" dirty="0">
              <a:solidFill>
                <a:srgbClr val="002060"/>
              </a:solidFill>
            </a:endParaRPr>
          </a:p>
          <a:p>
            <a:endParaRPr kumimoji="1" lang="en-US" altLang="ja-JP" sz="1100" dirty="0">
              <a:solidFill>
                <a:srgbClr val="002060"/>
              </a:solidFill>
            </a:endParaRPr>
          </a:p>
        </p:txBody>
      </p:sp>
      <p:sp>
        <p:nvSpPr>
          <p:cNvPr id="27" name="テキスト ボックス 26"/>
          <p:cNvSpPr txBox="1"/>
          <p:nvPr/>
        </p:nvSpPr>
        <p:spPr>
          <a:xfrm>
            <a:off x="7451257" y="2595384"/>
            <a:ext cx="461665" cy="828236"/>
          </a:xfrm>
          <a:prstGeom prst="rect">
            <a:avLst/>
          </a:prstGeom>
          <a:noFill/>
        </p:spPr>
        <p:txBody>
          <a:bodyPr vert="eaVert" wrap="square" rtlCol="0">
            <a:spAutoFit/>
          </a:bodyPr>
          <a:lstStyle/>
          <a:p>
            <a:r>
              <a:rPr kumimoji="1" lang="ja-JP" altLang="en-US" dirty="0">
                <a:solidFill>
                  <a:srgbClr val="FF0000"/>
                </a:solidFill>
                <a:effectLst>
                  <a:outerShdw blurRad="38100" dist="38100" dir="2700000" algn="tl">
                    <a:srgbClr val="000000">
                      <a:alpha val="43137"/>
                    </a:srgbClr>
                  </a:outerShdw>
                </a:effectLst>
              </a:rPr>
              <a:t>連　 携</a:t>
            </a:r>
          </a:p>
        </p:txBody>
      </p:sp>
      <p:sp>
        <p:nvSpPr>
          <p:cNvPr id="5" name="正方形/長方形 4">
            <a:extLst>
              <a:ext uri="{FF2B5EF4-FFF2-40B4-BE49-F238E27FC236}">
                <a16:creationId xmlns:a16="http://schemas.microsoft.com/office/drawing/2014/main" id="{160968C6-1EA8-4BE5-89ED-387E42FCDE7D}"/>
              </a:ext>
            </a:extLst>
          </p:cNvPr>
          <p:cNvSpPr/>
          <p:nvPr/>
        </p:nvSpPr>
        <p:spPr>
          <a:xfrm>
            <a:off x="1826170" y="3429000"/>
            <a:ext cx="5487509" cy="2304256"/>
          </a:xfrm>
          <a:prstGeom prst="rect">
            <a:avLst/>
          </a:prstGeom>
          <a:solidFill>
            <a:srgbClr val="E28426">
              <a:alpha val="50000"/>
            </a:srgbClr>
          </a:solid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solidFill>
                  <a:schemeClr val="tx1"/>
                </a:solidFill>
                <a:latin typeface="ＭＳ ゴシック" panose="020B0609070205080204" pitchFamily="49" charset="-128"/>
                <a:ea typeface="ＭＳ ゴシック" panose="020B0609070205080204" pitchFamily="49" charset="-128"/>
              </a:rPr>
              <a:t>　</a:t>
            </a:r>
            <a:r>
              <a:rPr lang="ja-JP" altLang="en-US" sz="1000" dirty="0">
                <a:solidFill>
                  <a:schemeClr val="tx1"/>
                </a:solidFill>
                <a:latin typeface="ＭＳ ゴシック" panose="020B0609070205080204" pitchFamily="49" charset="-128"/>
                <a:ea typeface="ＭＳ ゴシック" panose="020B0609070205080204" pitchFamily="49" charset="-128"/>
              </a:rPr>
              <a:t>①各授業での実施　②産業エキスパートセミナーや出前講座　③インターンシップ</a:t>
            </a:r>
          </a:p>
          <a:p>
            <a:r>
              <a:rPr lang="ja-JP" altLang="en-US" sz="1000" dirty="0">
                <a:solidFill>
                  <a:schemeClr val="tx1"/>
                </a:solidFill>
                <a:latin typeface="ＭＳ ゴシック" panose="020B0609070205080204" pitchFamily="49" charset="-128"/>
                <a:ea typeface="ＭＳ ゴシック" panose="020B0609070205080204" pitchFamily="49" charset="-128"/>
              </a:rPr>
              <a:t>　④プロジェクト活動（地域連携）</a:t>
            </a:r>
          </a:p>
          <a:p>
            <a:r>
              <a:rPr lang="ja-JP" altLang="en-US" sz="1000" dirty="0">
                <a:solidFill>
                  <a:schemeClr val="tx1"/>
                </a:solidFill>
                <a:latin typeface="ＭＳ ゴシック" panose="020B0609070205080204" pitchFamily="49" charset="-128"/>
                <a:ea typeface="ＭＳ ゴシック" panose="020B0609070205080204" pitchFamily="49" charset="-128"/>
              </a:rPr>
              <a:t>　⑤進路に関する活動</a:t>
            </a:r>
          </a:p>
          <a:p>
            <a:r>
              <a:rPr lang="ja-JP" altLang="en-US" sz="1000" dirty="0">
                <a:solidFill>
                  <a:schemeClr val="tx1"/>
                </a:solidFill>
                <a:latin typeface="ＭＳ ゴシック" panose="020B0609070205080204" pitchFamily="49" charset="-128"/>
                <a:ea typeface="ＭＳ ゴシック" panose="020B0609070205080204" pitchFamily="49" charset="-128"/>
              </a:rPr>
              <a:t>　　●県内企業見学会　</a:t>
            </a:r>
            <a:endParaRPr lang="en-US" altLang="ja-JP" sz="1000" dirty="0">
              <a:solidFill>
                <a:schemeClr val="tx1"/>
              </a:solidFill>
              <a:latin typeface="ＭＳ ゴシック" panose="020B0609070205080204" pitchFamily="49" charset="-128"/>
              <a:ea typeface="ＭＳ ゴシック" panose="020B0609070205080204" pitchFamily="49" charset="-128"/>
            </a:endParaRPr>
          </a:p>
          <a:p>
            <a:r>
              <a:rPr lang="ja-JP" altLang="en-US" sz="1000" dirty="0">
                <a:solidFill>
                  <a:schemeClr val="tx1"/>
                </a:solidFill>
                <a:latin typeface="ＭＳ ゴシック" panose="020B0609070205080204" pitchFamily="49" charset="-128"/>
                <a:ea typeface="ＭＳ ゴシック" panose="020B0609070205080204" pitchFamily="49" charset="-128"/>
              </a:rPr>
              <a:t>　　●進路ガイダンス（企業・大学・短大・専門学校・農業大学校ほか）</a:t>
            </a:r>
          </a:p>
          <a:p>
            <a:r>
              <a:rPr lang="ja-JP" altLang="en-US" sz="1000" dirty="0">
                <a:solidFill>
                  <a:schemeClr val="tx1"/>
                </a:solidFill>
                <a:latin typeface="ＭＳ ゴシック" panose="020B0609070205080204" pitchFamily="49" charset="-128"/>
                <a:ea typeface="ＭＳ ゴシック" panose="020B0609070205080204" pitchFamily="49" charset="-128"/>
              </a:rPr>
              <a:t>　⑥地域との交流活動</a:t>
            </a:r>
          </a:p>
          <a:p>
            <a:r>
              <a:rPr lang="ja-JP" altLang="en-US" sz="1000" dirty="0">
                <a:solidFill>
                  <a:schemeClr val="tx1"/>
                </a:solidFill>
                <a:latin typeface="ＭＳ ゴシック" panose="020B0609070205080204" pitchFamily="49" charset="-128"/>
                <a:ea typeface="ＭＳ ゴシック" panose="020B0609070205080204" pitchFamily="49" charset="-128"/>
              </a:rPr>
              <a:t>　　●保育園や小中学校、特別支援学校との交流学習</a:t>
            </a:r>
          </a:p>
          <a:p>
            <a:r>
              <a:rPr lang="ja-JP" altLang="en-US" sz="1000" dirty="0">
                <a:solidFill>
                  <a:schemeClr val="tx1"/>
                </a:solidFill>
                <a:latin typeface="ＭＳ ゴシック" panose="020B0609070205080204" pitchFamily="49" charset="-128"/>
                <a:ea typeface="ＭＳ ゴシック" panose="020B0609070205080204" pitchFamily="49" charset="-128"/>
              </a:rPr>
              <a:t>　　●一人暮らし高齢者宅訪問　　●ふれあいミニ動物園（移動動物園）</a:t>
            </a:r>
          </a:p>
          <a:p>
            <a:r>
              <a:rPr lang="ja-JP" altLang="en-US" sz="1000" dirty="0">
                <a:solidFill>
                  <a:schemeClr val="tx1"/>
                </a:solidFill>
                <a:latin typeface="ＭＳ ゴシック" panose="020B0609070205080204" pitchFamily="49" charset="-128"/>
                <a:ea typeface="ＭＳ ゴシック" panose="020B0609070205080204" pitchFamily="49" charset="-128"/>
              </a:rPr>
              <a:t>　　●地域開放講座　●歳末助け合い募金運動　●諫農スクールマーケット</a:t>
            </a:r>
          </a:p>
          <a:p>
            <a:r>
              <a:rPr lang="ja-JP" altLang="en-US" sz="1000" dirty="0">
                <a:solidFill>
                  <a:schemeClr val="tx1"/>
                </a:solidFill>
                <a:latin typeface="ＭＳ ゴシック" panose="020B0609070205080204" pitchFamily="49" charset="-128"/>
                <a:ea typeface="ＭＳ ゴシック" panose="020B0609070205080204" pitchFamily="49" charset="-128"/>
              </a:rPr>
              <a:t>　⑦農業文化祭における学習成果発表</a:t>
            </a:r>
          </a:p>
          <a:p>
            <a:r>
              <a:rPr lang="ja-JP" altLang="en-US" sz="1000" dirty="0">
                <a:solidFill>
                  <a:schemeClr val="tx1"/>
                </a:solidFill>
                <a:latin typeface="ＭＳ ゴシック" panose="020B0609070205080204" pitchFamily="49" charset="-128"/>
                <a:ea typeface="ＭＳ ゴシック" panose="020B0609070205080204" pitchFamily="49" charset="-128"/>
              </a:rPr>
              <a:t>　⑧瑞穂寮インターアクトクラブ活動</a:t>
            </a:r>
          </a:p>
          <a:p>
            <a:r>
              <a:rPr lang="ja-JP" altLang="en-US" sz="1000" dirty="0">
                <a:solidFill>
                  <a:schemeClr val="tx1"/>
                </a:solidFill>
                <a:latin typeface="ＭＳ ゴシック" panose="020B0609070205080204" pitchFamily="49" charset="-128"/>
                <a:ea typeface="ＭＳ ゴシック" panose="020B0609070205080204" pitchFamily="49" charset="-128"/>
              </a:rPr>
              <a:t>　　●諫早公園清掃活動（毎年４月実施：５０年以上続く活動）　　</a:t>
            </a:r>
            <a:endParaRPr lang="en-US" altLang="ja-JP" sz="1000" dirty="0">
              <a:solidFill>
                <a:schemeClr val="tx1"/>
              </a:solidFill>
              <a:latin typeface="ＭＳ ゴシック" panose="020B0609070205080204" pitchFamily="49" charset="-128"/>
              <a:ea typeface="ＭＳ ゴシック" panose="020B0609070205080204" pitchFamily="49" charset="-128"/>
            </a:endParaRPr>
          </a:p>
          <a:p>
            <a:r>
              <a:rPr lang="ja-JP" altLang="en-US" sz="1000">
                <a:solidFill>
                  <a:schemeClr val="tx1"/>
                </a:solidFill>
                <a:latin typeface="ＭＳ ゴシック" panose="020B0609070205080204" pitchFamily="49" charset="-128"/>
                <a:ea typeface="ＭＳ ゴシック" panose="020B0609070205080204" pitchFamily="49" charset="-128"/>
              </a:rPr>
              <a:t>　　●諫早万灯川まつり</a:t>
            </a:r>
            <a:r>
              <a:rPr lang="ja-JP" altLang="en-US" sz="1000" dirty="0">
                <a:solidFill>
                  <a:schemeClr val="tx1"/>
                </a:solidFill>
                <a:latin typeface="ＭＳ ゴシック" panose="020B0609070205080204" pitchFamily="49" charset="-128"/>
                <a:ea typeface="ＭＳ ゴシック" panose="020B0609070205080204" pitchFamily="49" charset="-128"/>
              </a:rPr>
              <a:t>ボランティア</a:t>
            </a:r>
          </a:p>
        </p:txBody>
      </p:sp>
      <p:sp>
        <p:nvSpPr>
          <p:cNvPr id="23" name="左右矢印 22"/>
          <p:cNvSpPr/>
          <p:nvPr/>
        </p:nvSpPr>
        <p:spPr>
          <a:xfrm>
            <a:off x="1197627" y="4274495"/>
            <a:ext cx="710077" cy="288032"/>
          </a:xfrm>
          <a:prstGeom prst="leftRightArrow">
            <a:avLst>
              <a:gd name="adj1" fmla="val 50000"/>
              <a:gd name="adj2" fmla="val 33400"/>
            </a:avLst>
          </a:prstGeom>
          <a:solidFill>
            <a:srgbClr val="7AEBEE"/>
          </a:solidFill>
          <a:ln>
            <a:solidFill>
              <a:srgbClr val="4C36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左右矢印 22">
            <a:extLst>
              <a:ext uri="{FF2B5EF4-FFF2-40B4-BE49-F238E27FC236}">
                <a16:creationId xmlns:a16="http://schemas.microsoft.com/office/drawing/2014/main" id="{D9518249-3800-41C5-9A7B-0E003F1BA022}"/>
              </a:ext>
            </a:extLst>
          </p:cNvPr>
          <p:cNvSpPr/>
          <p:nvPr/>
        </p:nvSpPr>
        <p:spPr>
          <a:xfrm>
            <a:off x="7236296" y="4274495"/>
            <a:ext cx="710077" cy="288032"/>
          </a:xfrm>
          <a:prstGeom prst="leftRightArrow">
            <a:avLst>
              <a:gd name="adj1" fmla="val 50000"/>
              <a:gd name="adj2" fmla="val 33400"/>
            </a:avLst>
          </a:prstGeom>
          <a:solidFill>
            <a:srgbClr val="7AEBEE"/>
          </a:solidFill>
          <a:ln>
            <a:solidFill>
              <a:srgbClr val="4C36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97C4D6CD-118C-4ED0-A5C2-AA77180D5D1F}"/>
              </a:ext>
            </a:extLst>
          </p:cNvPr>
          <p:cNvSpPr txBox="1"/>
          <p:nvPr/>
        </p:nvSpPr>
        <p:spPr>
          <a:xfrm>
            <a:off x="7451257" y="4047788"/>
            <a:ext cx="461665" cy="828236"/>
          </a:xfrm>
          <a:prstGeom prst="rect">
            <a:avLst/>
          </a:prstGeom>
          <a:noFill/>
        </p:spPr>
        <p:txBody>
          <a:bodyPr vert="eaVert" wrap="square" rtlCol="0">
            <a:spAutoFit/>
          </a:bodyPr>
          <a:lstStyle/>
          <a:p>
            <a:r>
              <a:rPr kumimoji="1" lang="ja-JP" altLang="en-US" dirty="0">
                <a:solidFill>
                  <a:srgbClr val="FF0000"/>
                </a:solidFill>
                <a:effectLst>
                  <a:outerShdw blurRad="38100" dist="38100" dir="2700000" algn="tl">
                    <a:srgbClr val="000000">
                      <a:alpha val="43137"/>
                    </a:srgbClr>
                  </a:outerShdw>
                </a:effectLst>
              </a:rPr>
              <a:t>協　 働</a:t>
            </a:r>
          </a:p>
        </p:txBody>
      </p:sp>
      <p:sp>
        <p:nvSpPr>
          <p:cNvPr id="39" name="テキスト ボックス 38">
            <a:extLst>
              <a:ext uri="{FF2B5EF4-FFF2-40B4-BE49-F238E27FC236}">
                <a16:creationId xmlns:a16="http://schemas.microsoft.com/office/drawing/2014/main" id="{B207306C-54BC-4375-BC86-444CC1CFF8C7}"/>
              </a:ext>
            </a:extLst>
          </p:cNvPr>
          <p:cNvSpPr txBox="1"/>
          <p:nvPr/>
        </p:nvSpPr>
        <p:spPr>
          <a:xfrm>
            <a:off x="1240198" y="4040882"/>
            <a:ext cx="461665" cy="828236"/>
          </a:xfrm>
          <a:prstGeom prst="rect">
            <a:avLst/>
          </a:prstGeom>
          <a:noFill/>
        </p:spPr>
        <p:txBody>
          <a:bodyPr vert="eaVert" wrap="square" rtlCol="0">
            <a:spAutoFit/>
          </a:bodyPr>
          <a:lstStyle/>
          <a:p>
            <a:r>
              <a:rPr kumimoji="1" lang="ja-JP" altLang="en-US" dirty="0">
                <a:solidFill>
                  <a:srgbClr val="FF0000"/>
                </a:solidFill>
                <a:effectLst>
                  <a:outerShdw blurRad="38100" dist="38100" dir="2700000" algn="tl">
                    <a:srgbClr val="000000">
                      <a:alpha val="43137"/>
                    </a:srgbClr>
                  </a:outerShdw>
                </a:effectLst>
              </a:rPr>
              <a:t>協　 働</a:t>
            </a:r>
          </a:p>
        </p:txBody>
      </p:sp>
      <p:sp>
        <p:nvSpPr>
          <p:cNvPr id="40" name="正方形/長方形 39">
            <a:extLst>
              <a:ext uri="{FF2B5EF4-FFF2-40B4-BE49-F238E27FC236}">
                <a16:creationId xmlns:a16="http://schemas.microsoft.com/office/drawing/2014/main" id="{F153AF0D-75F7-4A5D-B8D0-9E89B50AC8A2}"/>
              </a:ext>
            </a:extLst>
          </p:cNvPr>
          <p:cNvSpPr/>
          <p:nvPr/>
        </p:nvSpPr>
        <p:spPr>
          <a:xfrm>
            <a:off x="1829279" y="5797248"/>
            <a:ext cx="5487509" cy="663544"/>
          </a:xfrm>
          <a:prstGeom prst="rect">
            <a:avLst/>
          </a:prstGeom>
          <a:solidFill>
            <a:srgbClr val="E28426">
              <a:alpha val="50000"/>
            </a:srgbClr>
          </a:solid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latin typeface="ＭＳ ゴシック" panose="020B0609070205080204" pitchFamily="49" charset="-128"/>
                <a:ea typeface="ＭＳ ゴシック" panose="020B0609070205080204" pitchFamily="49" charset="-128"/>
              </a:rPr>
              <a:t>　　　</a:t>
            </a:r>
            <a:r>
              <a:rPr lang="en-US" altLang="ja-JP" sz="900" dirty="0">
                <a:solidFill>
                  <a:schemeClr val="tx1"/>
                </a:solidFill>
                <a:latin typeface="ＭＳ ゴシック" panose="020B0609070205080204" pitchFamily="49" charset="-128"/>
                <a:ea typeface="ＭＳ ゴシック" panose="020B0609070205080204" pitchFamily="49" charset="-128"/>
              </a:rPr>
              <a:t>(1)</a:t>
            </a:r>
            <a:r>
              <a:rPr lang="ja-JP" altLang="en-US" sz="900" dirty="0">
                <a:solidFill>
                  <a:schemeClr val="tx1"/>
                </a:solidFill>
                <a:latin typeface="ＭＳ ゴシック" panose="020B0609070205080204" pitchFamily="49" charset="-128"/>
                <a:ea typeface="ＭＳ ゴシック" panose="020B0609070205080204" pitchFamily="49" charset="-128"/>
              </a:rPr>
              <a:t>将来ふるさとの発展に貢献したいという意識が高まった生徒の割合　　　　　８０％</a:t>
            </a:r>
            <a:endParaRPr lang="en-US" altLang="ja-JP" sz="900" dirty="0">
              <a:solidFill>
                <a:schemeClr val="tx1"/>
              </a:solidFill>
              <a:latin typeface="ＭＳ ゴシック" panose="020B0609070205080204" pitchFamily="49" charset="-128"/>
              <a:ea typeface="ＭＳ ゴシック" panose="020B0609070205080204" pitchFamily="49" charset="-128"/>
            </a:endParaRPr>
          </a:p>
          <a:p>
            <a:r>
              <a:rPr lang="ja-JP" altLang="en-US" sz="900" dirty="0">
                <a:solidFill>
                  <a:schemeClr val="tx1"/>
                </a:solidFill>
                <a:latin typeface="ＭＳ ゴシック" panose="020B0609070205080204" pitchFamily="49" charset="-128"/>
                <a:ea typeface="ＭＳ ゴシック" panose="020B0609070205080204" pitchFamily="49" charset="-128"/>
              </a:rPr>
              <a:t>　　　</a:t>
            </a:r>
            <a:r>
              <a:rPr lang="en-US" altLang="ja-JP" sz="900" dirty="0">
                <a:solidFill>
                  <a:schemeClr val="tx1"/>
                </a:solidFill>
                <a:latin typeface="ＭＳ ゴシック" panose="020B0609070205080204" pitchFamily="49" charset="-128"/>
                <a:ea typeface="ＭＳ ゴシック" panose="020B0609070205080204" pitchFamily="49" charset="-128"/>
              </a:rPr>
              <a:t>(2)</a:t>
            </a:r>
            <a:r>
              <a:rPr lang="ja-JP" altLang="en-US" sz="900" dirty="0">
                <a:solidFill>
                  <a:schemeClr val="tx1"/>
                </a:solidFill>
                <a:latin typeface="ＭＳ ゴシック" panose="020B0609070205080204" pitchFamily="49" charset="-128"/>
                <a:ea typeface="ＭＳ ゴシック" panose="020B0609070205080204" pitchFamily="49" charset="-128"/>
              </a:rPr>
              <a:t>ふるさと教育を意識し、授業展開や進路指導など改善を行った教員の割合　　８０％</a:t>
            </a:r>
            <a:endParaRPr lang="en-US" altLang="ja-JP" sz="900" dirty="0">
              <a:solidFill>
                <a:schemeClr val="tx1"/>
              </a:solidFill>
              <a:latin typeface="ＭＳ ゴシック" panose="020B0609070205080204" pitchFamily="49" charset="-128"/>
              <a:ea typeface="ＭＳ ゴシック" panose="020B0609070205080204" pitchFamily="49" charset="-128"/>
            </a:endParaRPr>
          </a:p>
        </p:txBody>
      </p:sp>
      <p:sp>
        <p:nvSpPr>
          <p:cNvPr id="41" name="正方形/長方形 40">
            <a:extLst>
              <a:ext uri="{FF2B5EF4-FFF2-40B4-BE49-F238E27FC236}">
                <a16:creationId xmlns:a16="http://schemas.microsoft.com/office/drawing/2014/main" id="{D4C69176-B61F-42E3-842E-330FB29C3B08}"/>
              </a:ext>
            </a:extLst>
          </p:cNvPr>
          <p:cNvSpPr/>
          <p:nvPr/>
        </p:nvSpPr>
        <p:spPr>
          <a:xfrm>
            <a:off x="1829278" y="5797249"/>
            <a:ext cx="270655" cy="663544"/>
          </a:xfrm>
          <a:prstGeom prst="rect">
            <a:avLst/>
          </a:prstGeom>
          <a:solidFill>
            <a:srgbClr val="E28426">
              <a:alpha val="50000"/>
            </a:srgbClr>
          </a:solid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0" rIns="36000" bIns="0" rtlCol="0" anchor="ctr"/>
          <a:lstStyle/>
          <a:p>
            <a:pPr algn="ctr"/>
            <a:r>
              <a:rPr lang="ja-JP" altLang="en-US" sz="1200" b="1" dirty="0">
                <a:solidFill>
                  <a:schemeClr val="tx1"/>
                </a:solidFill>
                <a:latin typeface="ＭＳ ゴシック" panose="020B0609070205080204" pitchFamily="49" charset="-128"/>
                <a:ea typeface="ＭＳ ゴシック" panose="020B0609070205080204" pitchFamily="49" charset="-128"/>
              </a:rPr>
              <a:t>成果指標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p:txBody>
      </p:sp>
      <p:sp>
        <p:nvSpPr>
          <p:cNvPr id="42" name="正方形/長方形 41">
            <a:extLst>
              <a:ext uri="{FF2B5EF4-FFF2-40B4-BE49-F238E27FC236}">
                <a16:creationId xmlns:a16="http://schemas.microsoft.com/office/drawing/2014/main" id="{23EBD7D9-E5C1-4024-8ECA-9C2616D7ABE6}"/>
              </a:ext>
            </a:extLst>
          </p:cNvPr>
          <p:cNvSpPr/>
          <p:nvPr/>
        </p:nvSpPr>
        <p:spPr>
          <a:xfrm>
            <a:off x="1831900" y="3430932"/>
            <a:ext cx="5487509" cy="194474"/>
          </a:xfrm>
          <a:prstGeom prst="rect">
            <a:avLst/>
          </a:prstGeom>
          <a:solidFill>
            <a:srgbClr val="E28426">
              <a:alpha val="50000"/>
            </a:srgbClr>
          </a:solid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500"/>
              </a:lnSpc>
            </a:pPr>
            <a:r>
              <a:rPr lang="ja-JP" altLang="en-US" sz="1200" b="1" dirty="0">
                <a:solidFill>
                  <a:schemeClr val="tx1"/>
                </a:solidFill>
                <a:latin typeface="ＭＳ ゴシック" panose="020B0609070205080204" pitchFamily="49" charset="-128"/>
                <a:ea typeface="ＭＳ ゴシック" panose="020B0609070205080204" pitchFamily="49" charset="-128"/>
              </a:rPr>
              <a:t>＜主な取組＞</a:t>
            </a:r>
            <a:endParaRPr lang="ja-JP" altLang="en-US" sz="900" dirty="0">
              <a:solidFill>
                <a:schemeClr val="tx1"/>
              </a:solidFill>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0F52B72E-18EC-4C24-AB67-477696AA0CFF}"/>
              </a:ext>
            </a:extLst>
          </p:cNvPr>
          <p:cNvSpPr txBox="1"/>
          <p:nvPr/>
        </p:nvSpPr>
        <p:spPr>
          <a:xfrm>
            <a:off x="8676728" y="30777"/>
            <a:ext cx="431776" cy="331685"/>
          </a:xfrm>
          <a:prstGeom prst="rect">
            <a:avLst/>
          </a:prstGeom>
          <a:noFill/>
          <a:ln w="15875">
            <a:solidFill>
              <a:schemeClr val="bg1"/>
            </a:solidFill>
            <a:prstDash val="solid"/>
          </a:ln>
        </p:spPr>
        <p:txBody>
          <a:bodyPr wrap="square" lIns="36000" tIns="36000" rIns="36000" bIns="36000" rtlCol="0">
            <a:spAutoFit/>
          </a:bodyPr>
          <a:lstStyle/>
          <a:p>
            <a:pPr algn="ctr">
              <a:lnSpc>
                <a:spcPts val="600"/>
              </a:lnSpc>
            </a:pPr>
            <a:r>
              <a:rPr kumimoji="1" lang="ja-JP" altLang="en-US" sz="500" dirty="0">
                <a:solidFill>
                  <a:schemeClr val="bg1">
                    <a:lumMod val="95000"/>
                  </a:schemeClr>
                </a:solidFill>
              </a:rPr>
              <a:t>学校番号</a:t>
            </a:r>
            <a:endParaRPr kumimoji="1" lang="en-US" altLang="ja-JP" sz="500" dirty="0">
              <a:solidFill>
                <a:schemeClr val="bg1">
                  <a:lumMod val="95000"/>
                </a:schemeClr>
              </a:solidFill>
            </a:endParaRPr>
          </a:p>
          <a:p>
            <a:pPr>
              <a:lnSpc>
                <a:spcPts val="600"/>
              </a:lnSpc>
            </a:pPr>
            <a:endParaRPr kumimoji="1" lang="en-US" altLang="ja-JP" sz="500" dirty="0">
              <a:solidFill>
                <a:schemeClr val="bg1">
                  <a:lumMod val="95000"/>
                </a:schemeClr>
              </a:solidFill>
            </a:endParaRPr>
          </a:p>
          <a:p>
            <a:pPr algn="ctr">
              <a:lnSpc>
                <a:spcPts val="600"/>
              </a:lnSpc>
            </a:pPr>
            <a:r>
              <a:rPr lang="ja-JP" altLang="en-US" sz="1400" dirty="0">
                <a:solidFill>
                  <a:schemeClr val="bg1">
                    <a:lumMod val="95000"/>
                  </a:schemeClr>
                </a:solidFill>
              </a:rPr>
              <a:t>３５</a:t>
            </a:r>
            <a:endParaRPr kumimoji="1" lang="ja-JP" altLang="en-US" sz="1400" dirty="0">
              <a:solidFill>
                <a:schemeClr val="bg1">
                  <a:lumMod val="95000"/>
                </a:schemeClr>
              </a:solidFill>
            </a:endParaRPr>
          </a:p>
        </p:txBody>
      </p:sp>
      <p:sp>
        <p:nvSpPr>
          <p:cNvPr id="33" name="左右矢印 22">
            <a:extLst>
              <a:ext uri="{FF2B5EF4-FFF2-40B4-BE49-F238E27FC236}">
                <a16:creationId xmlns:a16="http://schemas.microsoft.com/office/drawing/2014/main" id="{B5AD38C6-38A9-4216-8E7F-A38DFC701578}"/>
              </a:ext>
            </a:extLst>
          </p:cNvPr>
          <p:cNvSpPr/>
          <p:nvPr/>
        </p:nvSpPr>
        <p:spPr>
          <a:xfrm rot="16200000">
            <a:off x="4459395" y="3255067"/>
            <a:ext cx="234329" cy="288032"/>
          </a:xfrm>
          <a:prstGeom prst="leftRightArrow">
            <a:avLst>
              <a:gd name="adj1" fmla="val 50000"/>
              <a:gd name="adj2" fmla="val 33400"/>
            </a:avLst>
          </a:prstGeom>
          <a:solidFill>
            <a:srgbClr val="7AEBEE"/>
          </a:solidFill>
          <a:ln>
            <a:solidFill>
              <a:srgbClr val="4C36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309540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555</TotalTime>
  <Words>512</Words>
  <Application>Microsoft Office PowerPoint</Application>
  <PresentationFormat>画面に合わせる (4:3)</PresentationFormat>
  <Paragraphs>58</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HGP創英角ｺﾞｼｯｸUB</vt:lpstr>
      <vt:lpstr>HG丸ｺﾞｼｯｸM-PRO</vt:lpstr>
      <vt:lpstr>ＭＳ ゴシック</vt:lpstr>
      <vt:lpstr>富士ポップ</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重村恭彦</dc:creator>
  <cp:lastModifiedBy>高比良 成厳</cp:lastModifiedBy>
  <cp:revision>72</cp:revision>
  <cp:lastPrinted>2026-03-25T10:10:10Z</cp:lastPrinted>
  <dcterms:created xsi:type="dcterms:W3CDTF">2018-04-30T06:36:14Z</dcterms:created>
  <dcterms:modified xsi:type="dcterms:W3CDTF">2026-03-25T10:10:16Z</dcterms:modified>
</cp:coreProperties>
</file>